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6" r:id="rId4"/>
    <p:sldId id="273" r:id="rId5"/>
    <p:sldId id="287" r:id="rId6"/>
    <p:sldId id="288" r:id="rId7"/>
    <p:sldId id="289" r:id="rId8"/>
    <p:sldId id="274" r:id="rId9"/>
    <p:sldId id="275" r:id="rId10"/>
    <p:sldId id="290" r:id="rId11"/>
    <p:sldId id="295" r:id="rId12"/>
    <p:sldId id="296" r:id="rId13"/>
    <p:sldId id="276" r:id="rId14"/>
    <p:sldId id="277" r:id="rId15"/>
    <p:sldId id="278" r:id="rId16"/>
    <p:sldId id="279" r:id="rId17"/>
    <p:sldId id="291" r:id="rId18"/>
    <p:sldId id="280" r:id="rId19"/>
    <p:sldId id="281" r:id="rId20"/>
    <p:sldId id="282" r:id="rId21"/>
    <p:sldId id="292" r:id="rId22"/>
    <p:sldId id="283" r:id="rId23"/>
    <p:sldId id="284" r:id="rId24"/>
    <p:sldId id="285" r:id="rId25"/>
    <p:sldId id="293" r:id="rId26"/>
    <p:sldId id="272" r:id="rId27"/>
    <p:sldId id="270"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 Bridges" initials="DB" lastIdx="1" clrIdx="0">
    <p:extLst>
      <p:ext uri="{19B8F6BF-5375-455C-9EA6-DF929625EA0E}">
        <p15:presenceInfo xmlns:p15="http://schemas.microsoft.com/office/powerpoint/2012/main" userId="c091197cb49a79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2" autoAdjust="0"/>
    <p:restoredTop sz="90363" autoAdjust="0"/>
  </p:normalViewPr>
  <p:slideViewPr>
    <p:cSldViewPr snapToGrid="0">
      <p:cViewPr varScale="1">
        <p:scale>
          <a:sx n="90" d="100"/>
          <a:sy n="90" d="100"/>
        </p:scale>
        <p:origin x="53" y="10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C56C6-D31E-4049-BC1B-4BA20B6F8941}" type="datetimeFigureOut">
              <a:rPr lang="en-US" smtClean="0"/>
              <a:t>8/18/2021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6ADBA-CCDA-4776-B278-0F2760845DBA}" type="slidenum">
              <a:rPr lang="en-US" smtClean="0"/>
              <a:t>‹#›</a:t>
            </a:fld>
            <a:endParaRPr lang="en-US"/>
          </a:p>
        </p:txBody>
      </p:sp>
    </p:spTree>
    <p:extLst>
      <p:ext uri="{BB962C8B-B14F-4D97-AF65-F5344CB8AC3E}">
        <p14:creationId xmlns:p14="http://schemas.microsoft.com/office/powerpoint/2010/main" val="30270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I’m a grateful alcoholic named Don B.  I have been privileged to serve in 2018 and 2019 as your Maryland Area 29 Panel 68 Delegate to the General Service Conference . .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1</a:t>
            </a:fld>
            <a:endParaRPr lang="en-US" dirty="0"/>
          </a:p>
        </p:txBody>
      </p:sp>
    </p:spTree>
    <p:extLst>
      <p:ext uri="{BB962C8B-B14F-4D97-AF65-F5344CB8AC3E}">
        <p14:creationId xmlns:p14="http://schemas.microsoft.com/office/powerpoint/2010/main" val="87391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Since neither of those meetings were on the Area 29 calendar this year, your Board of Directors voted at our March annual meeting to utilize the reconvening of the CARCs this summer to accomplish that goal.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10</a:t>
            </a:fld>
            <a:endParaRPr lang="en-US" dirty="0"/>
          </a:p>
        </p:txBody>
      </p:sp>
    </p:spTree>
    <p:extLst>
      <p:ext uri="{BB962C8B-B14F-4D97-AF65-F5344CB8AC3E}">
        <p14:creationId xmlns:p14="http://schemas.microsoft.com/office/powerpoint/2010/main" val="4272272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Our Area Chair also graciously carved out time on the agendas of the Area 29 Special Assembly on August 16 and during  the Area Committee meeting on Saturday, September 18 to help us prepare for our Biennial Election Assembly in October.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11</a:t>
            </a:fld>
            <a:endParaRPr lang="en-US" dirty="0"/>
          </a:p>
        </p:txBody>
      </p:sp>
    </p:spTree>
    <p:extLst>
      <p:ext uri="{BB962C8B-B14F-4D97-AF65-F5344CB8AC3E}">
        <p14:creationId xmlns:p14="http://schemas.microsoft.com/office/powerpoint/2010/main" val="113823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The August 16 Special Assembly, however, ran more than an hour longer than planned, so the Biennial Election Assembly presentations were not held and are likely to be delayed until the Area Committee Meeting on September 18, only four weeks before the Election Assembly on October 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12</a:t>
            </a:fld>
            <a:endParaRPr lang="en-US" dirty="0"/>
          </a:p>
        </p:txBody>
      </p:sp>
    </p:spTree>
    <p:extLst>
      <p:ext uri="{BB962C8B-B14F-4D97-AF65-F5344CB8AC3E}">
        <p14:creationId xmlns:p14="http://schemas.microsoft.com/office/powerpoint/2010/main" val="418073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 am not here to discuss the actual election process.  That will be thoroughly explained on the day of the election.  Today, I want to stress the importance of service in A.A. and the critical need to elect capable individuals to serve Area 29.  Our future effectiveness calls for willing, available, and qualified members to stand for the service leadership positions which will be elected on October 16.  So, let’s take a look at why Area 29 was originally created, and then consider how that original purpose has evolved over the years into something even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more</a:t>
            </a:r>
            <a:r>
              <a:rPr lang="en-US" sz="1800" dirty="0">
                <a:effectLst/>
                <a:latin typeface="Arial" panose="020B0604020202020204" pitchFamily="34" charset="0"/>
                <a:ea typeface="Calibri" panose="020F0502020204030204" pitchFamily="34" charset="0"/>
                <a:cs typeface="Times New Roman" panose="02020603050405020304" pitchFamily="18" charset="0"/>
              </a:rPr>
              <a:t> vital for the A.A. of tomorrow.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13</a:t>
            </a:fld>
            <a:endParaRPr lang="en-US" dirty="0"/>
          </a:p>
        </p:txBody>
      </p:sp>
    </p:spTree>
    <p:extLst>
      <p:ext uri="{BB962C8B-B14F-4D97-AF65-F5344CB8AC3E}">
        <p14:creationId xmlns:p14="http://schemas.microsoft.com/office/powerpoint/2010/main" val="236869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In the late 1940’s, when A.A. co-founder Dr. Bob S. was diagnosed with cancer, it became absolutely clear that Bill and Bob would not be around forever.  The future leadership of A.A. was in peril.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14</a:t>
            </a:fld>
            <a:endParaRPr lang="en-US" dirty="0"/>
          </a:p>
        </p:txBody>
      </p:sp>
    </p:spTree>
    <p:extLst>
      <p:ext uri="{BB962C8B-B14F-4D97-AF65-F5344CB8AC3E}">
        <p14:creationId xmlns:p14="http://schemas.microsoft.com/office/powerpoint/2010/main" val="90298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Bill proposed a plan for an elected annual conference to which the Board of Trustees of Alcoholics Anonymous could eventually become accountable.  All groups in the U.S. and Canada (now represented by General Service Representatives, or GSRs) were asked to assemble into districts to elect what we now call our District Committee Members, or DCMs.  Geographical groups of DCMs were combined to form a larger “area” to elect a Delegate from among their ranks to attend the General Service Conference, which began as a five-year experiment in 1950 and was reaffirmed as the permanent successor to our co-founders in 1955.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15</a:t>
            </a:fld>
            <a:endParaRPr lang="en-US" dirty="0"/>
          </a:p>
        </p:txBody>
      </p:sp>
    </p:spTree>
    <p:extLst>
      <p:ext uri="{BB962C8B-B14F-4D97-AF65-F5344CB8AC3E}">
        <p14:creationId xmlns:p14="http://schemas.microsoft.com/office/powerpoint/2010/main" val="293641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Electing a delegate to represent us at the annual General Service Conference remains the most important responsibility of any area, but the areas and districts in the U.S. and Canada have continued to evolve and currently  perform a variety of other services for the A.A. Fellowship.  Area 29, now incorporated as Maryland General Service, Inc., would not be able to function without dozens of other qualified area service leaders.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16</a:t>
            </a:fld>
            <a:endParaRPr lang="en-US" dirty="0"/>
          </a:p>
        </p:txBody>
      </p:sp>
    </p:spTree>
    <p:extLst>
      <p:ext uri="{BB962C8B-B14F-4D97-AF65-F5344CB8AC3E}">
        <p14:creationId xmlns:p14="http://schemas.microsoft.com/office/powerpoint/2010/main" val="429256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On October 16, a total of five officers will be chosen to lead Area 29 in service for the next two years.  We will elect our Panel 72 Area 29 Delegate, Alternate Delegate, Area Chairperson, Area Secretary, and Area Treasurer to serve us in 2022 and 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17</a:t>
            </a:fld>
            <a:endParaRPr lang="en-US"/>
          </a:p>
        </p:txBody>
      </p:sp>
    </p:spTree>
    <p:extLst>
      <p:ext uri="{BB962C8B-B14F-4D97-AF65-F5344CB8AC3E}">
        <p14:creationId xmlns:p14="http://schemas.microsoft.com/office/powerpoint/2010/main" val="283798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Ideally, all GSRs, DCMs, Service Committee leaders and interested A.A. members should attend every Area assembly held in any given year.  These assemblies provide information to our groups about the health of A.A. worldwide and introduce new tools to help us carry the message to other alcoholics.  Attendance at area meetings and events provides everyone an opportunity to meet the trusted servants who serve the area and to watch them in action.  This permits us to make a well-informed decision every two years when our next area election assembly takes place.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18</a:t>
            </a:fld>
            <a:endParaRPr lang="en-US"/>
          </a:p>
        </p:txBody>
      </p:sp>
    </p:spTree>
    <p:extLst>
      <p:ext uri="{BB962C8B-B14F-4D97-AF65-F5344CB8AC3E}">
        <p14:creationId xmlns:p14="http://schemas.microsoft.com/office/powerpoint/2010/main" val="2313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As our Big Book reminds us on page 77, “Our real purpose is to fit ourselves to be of maximum service to God and the people about us.”  Whether we perform service at our home group, intergroup, district, or area, our personal recovery is enhanced by the experience.  I could talk all night about how much I have enjoyed service in A.A., the many ways that service has helped me to grow, and the lifelong friendships I have made in the process.  Attending area assemblies or events and serving on area service committees is an opportunity for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you</a:t>
            </a:r>
            <a:r>
              <a:rPr lang="en-US" sz="1800" dirty="0">
                <a:effectLst/>
                <a:latin typeface="Arial" panose="020B0604020202020204" pitchFamily="34" charset="0"/>
                <a:ea typeface="Calibri" panose="020F0502020204030204" pitchFamily="34" charset="0"/>
                <a:cs typeface="Times New Roman" panose="02020603050405020304" pitchFamily="18" charset="0"/>
              </a:rPr>
              <a:t> to consider what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your</a:t>
            </a:r>
            <a:r>
              <a:rPr lang="en-US" sz="1800" dirty="0">
                <a:effectLst/>
                <a:latin typeface="Arial" panose="020B0604020202020204" pitchFamily="34" charset="0"/>
                <a:ea typeface="Calibri" panose="020F0502020204030204" pitchFamily="34" charset="0"/>
                <a:cs typeface="Times New Roman" panose="02020603050405020304" pitchFamily="18" charset="0"/>
              </a:rPr>
              <a:t> next service job might be.  Every one of us grows from the experience of service.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19</a:t>
            </a:fld>
            <a:endParaRPr lang="en-US"/>
          </a:p>
        </p:txBody>
      </p:sp>
    </p:spTree>
    <p:extLst>
      <p:ext uri="{BB962C8B-B14F-4D97-AF65-F5344CB8AC3E}">
        <p14:creationId xmlns:p14="http://schemas.microsoft.com/office/powerpoint/2010/main" val="290056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 . . as the current President of your Maryland General Service Board of Directors, and as the Mentor for the  Conference Agenda Review Committee for the Eastern Shore.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2</a:t>
            </a:fld>
            <a:endParaRPr lang="en-US" dirty="0"/>
          </a:p>
        </p:txBody>
      </p:sp>
    </p:spTree>
    <p:extLst>
      <p:ext uri="{BB962C8B-B14F-4D97-AF65-F5344CB8AC3E}">
        <p14:creationId xmlns:p14="http://schemas.microsoft.com/office/powerpoint/2010/main" val="1909547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Yet I was very reluctant to stand for area office back in 2013.  I had plenty of excuses, from thinking I was not qualified, to saying I needed more experience in area committee service, to having my heart set on a particular service position.  It was only after three trusted servants urged me to consider standing for Area Secretary that I finally consented to stand for the position.  I had no argument left when one of them suggested, “Maybe you should stand and leave the choice to God.”  Only four years later I watched my name being drawn from the hat as the next Area 29 Delegate.</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20</a:t>
            </a:fld>
            <a:endParaRPr lang="en-US"/>
          </a:p>
        </p:txBody>
      </p:sp>
    </p:spTree>
    <p:extLst>
      <p:ext uri="{BB962C8B-B14F-4D97-AF65-F5344CB8AC3E}">
        <p14:creationId xmlns:p14="http://schemas.microsoft.com/office/powerpoint/2010/main" val="3687893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During the process of moving down our inverted service triangle, I have observed that the trusted servants of my district, intergroup, and area have invested a whole lot of time in training me and providing me with ever-increasing opportunities for my spiritual development.  And the more I experience, the more I realize there is yet to learn, so I have developed a passion to study and to grow in knowledge and effectiveness.  It becomes increasingly clear that, in order for A.A. to function well and provide the best possible service to the alcoholic who still suffers, our area needs servants willing to step up and take an active role—which is precisely what I have made an effort to do, what every current and former area trusted servant has done, and what </a:t>
            </a:r>
            <a:r>
              <a:rPr lang="en-US" sz="1800" u="sng" dirty="0">
                <a:effectLst/>
                <a:latin typeface="Arial" panose="020B0604020202020204" pitchFamily="34" charset="0"/>
                <a:ea typeface="Calibri" panose="020F0502020204030204" pitchFamily="34" charset="0"/>
              </a:rPr>
              <a:t>you</a:t>
            </a:r>
            <a:r>
              <a:rPr lang="en-US" sz="1800" dirty="0">
                <a:effectLst/>
                <a:latin typeface="Arial" panose="020B0604020202020204" pitchFamily="34" charset="0"/>
                <a:ea typeface="Calibri" panose="020F0502020204030204" pitchFamily="34" charset="0"/>
              </a:rPr>
              <a:t> can do, too.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21</a:t>
            </a:fld>
            <a:endParaRPr lang="en-US"/>
          </a:p>
        </p:txBody>
      </p:sp>
    </p:spTree>
    <p:extLst>
      <p:ext uri="{BB962C8B-B14F-4D97-AF65-F5344CB8AC3E}">
        <p14:creationId xmlns:p14="http://schemas.microsoft.com/office/powerpoint/2010/main" val="4233070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 encourage each of you who is eligible to serve, to take a few minutes to review the qualifications and responsibilities of each officer position in </a:t>
            </a:r>
            <a:r>
              <a:rPr lang="en-US" sz="1800" i="1" dirty="0">
                <a:effectLst/>
                <a:latin typeface="Arial" panose="020B0604020202020204" pitchFamily="34" charset="0"/>
                <a:ea typeface="Calibri" panose="020F0502020204030204" pitchFamily="34" charset="0"/>
                <a:cs typeface="Times New Roman" panose="02020603050405020304" pitchFamily="18" charset="0"/>
              </a:rPr>
              <a:t>The A.A. Service Manual</a:t>
            </a:r>
            <a:r>
              <a:rPr lang="en-US" sz="1800" dirty="0">
                <a:effectLst/>
                <a:latin typeface="Arial" panose="020B0604020202020204" pitchFamily="34" charset="0"/>
                <a:ea typeface="Calibri" panose="020F0502020204030204" pitchFamily="34" charset="0"/>
                <a:cs typeface="Times New Roman" panose="02020603050405020304" pitchFamily="18" charset="0"/>
              </a:rPr>
              <a:t> and in the </a:t>
            </a:r>
            <a:r>
              <a:rPr lang="en-US" sz="1800" i="1" dirty="0">
                <a:effectLst/>
                <a:latin typeface="Arial" panose="020B0604020202020204" pitchFamily="34" charset="0"/>
                <a:ea typeface="Calibri" panose="020F0502020204030204" pitchFamily="34" charset="0"/>
                <a:cs typeface="Times New Roman" panose="02020603050405020304" pitchFamily="18" charset="0"/>
              </a:rPr>
              <a:t>Maryland General Service Area Assembly Handbook</a:t>
            </a:r>
            <a:r>
              <a:rPr lang="en-US" sz="1800" dirty="0">
                <a:effectLst/>
                <a:latin typeface="Arial" panose="020B0604020202020204" pitchFamily="34" charset="0"/>
                <a:ea typeface="Calibri" panose="020F0502020204030204" pitchFamily="34" charset="0"/>
                <a:cs typeface="Times New Roman" panose="02020603050405020304" pitchFamily="18" charset="0"/>
              </a:rPr>
              <a:t> found on the </a:t>
            </a:r>
            <a:r>
              <a:rPr lang="en-US" sz="1800" i="1" dirty="0">
                <a:effectLst/>
                <a:latin typeface="Arial" panose="020B0604020202020204" pitchFamily="34" charset="0"/>
                <a:ea typeface="Calibri" panose="020F0502020204030204" pitchFamily="34" charset="0"/>
                <a:cs typeface="Times New Roman" panose="02020603050405020304" pitchFamily="18" charset="0"/>
              </a:rPr>
              <a:t>marylandaa.org</a:t>
            </a:r>
            <a:r>
              <a:rPr lang="en-US" sz="1800" dirty="0">
                <a:effectLst/>
                <a:latin typeface="Arial" panose="020B0604020202020204" pitchFamily="34" charset="0"/>
                <a:ea typeface="Calibri" panose="020F0502020204030204" pitchFamily="34" charset="0"/>
                <a:cs typeface="Times New Roman" panose="02020603050405020304" pitchFamily="18" charset="0"/>
              </a:rPr>
              <a:t> website.  If you have served on the Area Committee, either as a DCM or an Area Service Committee Chair, or you have been elected as a new DCM, you meet the qualifications to serve as an area officer.  Speak to your service sponsor or a past officer to learn from their experience, and just be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willing</a:t>
            </a:r>
            <a:r>
              <a:rPr lang="en-US" sz="1800" dirty="0">
                <a:effectLst/>
                <a:latin typeface="Arial" panose="020B0604020202020204" pitchFamily="34" charset="0"/>
                <a:ea typeface="Calibri" panose="020F0502020204030204" pitchFamily="34" charset="0"/>
                <a:cs typeface="Times New Roman" panose="02020603050405020304" pitchFamily="18" charset="0"/>
              </a:rPr>
              <a:t> to make yourself available.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22</a:t>
            </a:fld>
            <a:endParaRPr lang="en-US"/>
          </a:p>
        </p:txBody>
      </p:sp>
    </p:spTree>
    <p:extLst>
      <p:ext uri="{BB962C8B-B14F-4D97-AF65-F5344CB8AC3E}">
        <p14:creationId xmlns:p14="http://schemas.microsoft.com/office/powerpoint/2010/main" val="1461318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On Saturday, October 16, 2021, either online or at Severna Park United Methodist Church, mindful of Covid safety concerns, each voting member of the area will have the opportunity to elect the trusted servants who will serve the groups in Area 29 as Delegate, Alternate Delegate, Area Chairperson, Area Secretary, and Area Treasurer for the next two-year term beginning on January 1, 2022.  We will hold a Third Legacy Procedure election on October 16 which will take a full day beginning at 9:00 am and ending at 3:00 pm.  This is an experience found nowhere else on earth besides A.A., and is one that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you</a:t>
            </a:r>
            <a:r>
              <a:rPr lang="en-US" sz="1800" dirty="0">
                <a:effectLst/>
                <a:latin typeface="Arial" panose="020B0604020202020204" pitchFamily="34" charset="0"/>
                <a:ea typeface="Calibri" panose="020F0502020204030204" pitchFamily="34" charset="0"/>
                <a:cs typeface="Times New Roman" panose="02020603050405020304" pitchFamily="18" charset="0"/>
              </a:rPr>
              <a:t> will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not</a:t>
            </a:r>
            <a:r>
              <a:rPr lang="en-US" sz="1800" dirty="0">
                <a:effectLst/>
                <a:latin typeface="Arial" panose="020B0604020202020204" pitchFamily="34" charset="0"/>
                <a:ea typeface="Calibri" panose="020F0502020204030204" pitchFamily="34" charset="0"/>
                <a:cs typeface="Times New Roman" panose="02020603050405020304" pitchFamily="18" charset="0"/>
              </a:rPr>
              <a:t> want to miss.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23</a:t>
            </a:fld>
            <a:endParaRPr lang="en-US"/>
          </a:p>
        </p:txBody>
      </p:sp>
    </p:spTree>
    <p:extLst>
      <p:ext uri="{BB962C8B-B14F-4D97-AF65-F5344CB8AC3E}">
        <p14:creationId xmlns:p14="http://schemas.microsoft.com/office/powerpoint/2010/main" val="1760799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A service resume template with instructions is now available for those who wish to submit one.  Resumes are encouraged, but not required in order to stand for a position.  The resume template might appear intimidating at first look, but remember that it is nothing more than a one-page listing of your experiences in A.A. and in your life.</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24</a:t>
            </a:fld>
            <a:endParaRPr lang="en-US"/>
          </a:p>
        </p:txBody>
      </p:sp>
    </p:spTree>
    <p:extLst>
      <p:ext uri="{BB962C8B-B14F-4D97-AF65-F5344CB8AC3E}">
        <p14:creationId xmlns:p14="http://schemas.microsoft.com/office/powerpoint/2010/main" val="1374378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It might surprise you to discover just how qualified and prepared you are to move down the service triangle!  All it takes is the willingness to make yourself available.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25</a:t>
            </a:fld>
            <a:endParaRPr lang="en-US"/>
          </a:p>
        </p:txBody>
      </p:sp>
    </p:spTree>
    <p:extLst>
      <p:ext uri="{BB962C8B-B14F-4D97-AF65-F5344CB8AC3E}">
        <p14:creationId xmlns:p14="http://schemas.microsoft.com/office/powerpoint/2010/main" val="1791879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Once completed, the resume should be submitted electronically to </a:t>
            </a:r>
            <a:r>
              <a:rPr lang="en-US" sz="1800" i="1" dirty="0">
                <a:effectLst/>
                <a:latin typeface="Arial" panose="020B0604020202020204" pitchFamily="34" charset="0"/>
                <a:ea typeface="Calibri" panose="020F0502020204030204" pitchFamily="34" charset="0"/>
                <a:cs typeface="Times New Roman" panose="02020603050405020304" pitchFamily="18" charset="0"/>
              </a:rPr>
              <a:t>boardpresident@marylandaa.org</a:t>
            </a:r>
            <a:r>
              <a:rPr lang="en-US" sz="1800" dirty="0">
                <a:effectLst/>
                <a:latin typeface="Arial" panose="020B0604020202020204" pitchFamily="34" charset="0"/>
                <a:ea typeface="Calibri" panose="020F0502020204030204" pitchFamily="34" charset="0"/>
                <a:cs typeface="Times New Roman" panose="02020603050405020304" pitchFamily="18" charset="0"/>
              </a:rPr>
              <a:t> no later than 12:00 noon on Friday, October 15.  If the election is held in person, the resumes will be handed out to voting members for review just prior to each election.  If we conduct the election virtually, resumes will be shared on the screen for each voting member to consider.  Every candidate will have two minutes at the microphone to give their reasons for making themselves available to serve.  The Third Legacy Procedure election will follow and any resumes distributed for that election will be collected and destroyed.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26</a:t>
            </a:fld>
            <a:endParaRPr lang="en-US"/>
          </a:p>
        </p:txBody>
      </p:sp>
    </p:spTree>
    <p:extLst>
      <p:ext uri="{BB962C8B-B14F-4D97-AF65-F5344CB8AC3E}">
        <p14:creationId xmlns:p14="http://schemas.microsoft.com/office/powerpoint/2010/main" val="1751370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It is vital to the continued health of Alcoholics Anonymous in Maryland that all voting members of the Area 29 Assembly and other interested A.A. members attend, participate, and stay all day to fulfill the most important responsibility of our current service rotation.  I pray that none of you will miss this opportunity to enhance your recovery by standing to serve and to participate in the future of Alcoholics Anonymous.  Our very lives, as ex-problem drinkers, and the lives of those to come, depend on it.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27</a:t>
            </a:fld>
            <a:endParaRPr lang="en-US"/>
          </a:p>
        </p:txBody>
      </p:sp>
    </p:spTree>
    <p:extLst>
      <p:ext uri="{BB962C8B-B14F-4D97-AF65-F5344CB8AC3E}">
        <p14:creationId xmlns:p14="http://schemas.microsoft.com/office/powerpoint/2010/main" val="3801331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Thank you for your service and thank you for my life!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16ADBA-CCDA-4776-B278-0F2760845DBA}" type="slidenum">
              <a:rPr lang="en-US" smtClean="0"/>
              <a:t>28</a:t>
            </a:fld>
            <a:endParaRPr lang="en-US"/>
          </a:p>
        </p:txBody>
      </p:sp>
    </p:spTree>
    <p:extLst>
      <p:ext uri="{BB962C8B-B14F-4D97-AF65-F5344CB8AC3E}">
        <p14:creationId xmlns:p14="http://schemas.microsoft.com/office/powerpoint/2010/main" val="77735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I’ll be sharing with you for the next ten minutes about the importance of service in Alcoholics Anonymous and, more specifically, about our Election Assembly in October, when we will elect our Area 29 service leaders for the next two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3</a:t>
            </a:fld>
            <a:endParaRPr lang="en-US" dirty="0"/>
          </a:p>
        </p:txBody>
      </p:sp>
    </p:spTree>
    <p:extLst>
      <p:ext uri="{BB962C8B-B14F-4D97-AF65-F5344CB8AC3E}">
        <p14:creationId xmlns:p14="http://schemas.microsoft.com/office/powerpoint/2010/main" val="108848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In his essay on Concept IX in </a:t>
            </a:r>
            <a:r>
              <a:rPr lang="en-US" sz="1800" i="1" dirty="0">
                <a:effectLst/>
                <a:latin typeface="Arial" panose="020B0604020202020204" pitchFamily="34" charset="0"/>
                <a:ea typeface="Calibri" panose="020F0502020204030204" pitchFamily="34" charset="0"/>
              </a:rPr>
              <a:t>Twelve Concepts for World Service</a:t>
            </a:r>
            <a:r>
              <a:rPr lang="en-US" sz="1800" dirty="0">
                <a:effectLst/>
                <a:latin typeface="Arial" panose="020B0604020202020204" pitchFamily="34" charset="0"/>
                <a:ea typeface="Calibri" panose="020F0502020204030204" pitchFamily="34" charset="0"/>
              </a:rPr>
              <a:t>, A.A. co-founder Bill W. states, in part, that </a:t>
            </a:r>
            <a:r>
              <a:rPr lang="en-US" sz="1800" b="1" dirty="0">
                <a:effectLs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rPr>
              <a:t>Good service leaders, together with sound and appropriate methods of choosing them, are at all levels indispensable for our future functioning and safety. . .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4</a:t>
            </a:fld>
            <a:endParaRPr lang="en-US" dirty="0"/>
          </a:p>
        </p:txBody>
      </p:sp>
    </p:spTree>
    <p:extLst>
      <p:ext uri="{BB962C8B-B14F-4D97-AF65-F5344CB8AC3E}">
        <p14:creationId xmlns:p14="http://schemas.microsoft.com/office/powerpoint/2010/main" val="416504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 . . We must continually find the right people for our many service tasks. . .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5</a:t>
            </a:fld>
            <a:endParaRPr lang="en-US" dirty="0"/>
          </a:p>
        </p:txBody>
      </p:sp>
    </p:spTree>
    <p:extLst>
      <p:ext uri="{BB962C8B-B14F-4D97-AF65-F5344CB8AC3E}">
        <p14:creationId xmlns:p14="http://schemas.microsoft.com/office/powerpoint/2010/main" val="224805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 . . As the GSRs meet in their Assemblies to name Delegates, an even greater degree of care and dedication will be required. . .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6</a:t>
            </a:fld>
            <a:endParaRPr lang="en-US" dirty="0"/>
          </a:p>
        </p:txBody>
      </p:sp>
    </p:spTree>
    <p:extLst>
      <p:ext uri="{BB962C8B-B14F-4D97-AF65-F5344CB8AC3E}">
        <p14:creationId xmlns:p14="http://schemas.microsoft.com/office/powerpoint/2010/main" val="198651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 . . Who are the best qualified people that we can name?  This should be the thought of all.</a:t>
            </a:r>
            <a:r>
              <a:rPr lang="en-US" sz="1800" b="1" dirty="0">
                <a:effectLst/>
                <a:latin typeface="Arial" panose="020B0604020202020204" pitchFamily="34"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7</a:t>
            </a:fld>
            <a:endParaRPr lang="en-US" dirty="0"/>
          </a:p>
        </p:txBody>
      </p:sp>
    </p:spTree>
    <p:extLst>
      <p:ext uri="{BB962C8B-B14F-4D97-AF65-F5344CB8AC3E}">
        <p14:creationId xmlns:p14="http://schemas.microsoft.com/office/powerpoint/2010/main" val="228015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Our Biennial Area 29 Election Assembly is scheduled for October 16, 2021.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8</a:t>
            </a:fld>
            <a:endParaRPr lang="en-US" dirty="0"/>
          </a:p>
        </p:txBody>
      </p:sp>
    </p:spTree>
    <p:extLst>
      <p:ext uri="{BB962C8B-B14F-4D97-AF65-F5344CB8AC3E}">
        <p14:creationId xmlns:p14="http://schemas.microsoft.com/office/powerpoint/2010/main" val="15407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During previous years, our Past Delegates have led workshops and training sessions at the July Area Committee meeting and the August Area Assembly meeting to emphasize the importance of preparing for and participating in the elections. </a:t>
            </a:r>
            <a:endParaRPr lang="en-US" dirty="0"/>
          </a:p>
        </p:txBody>
      </p:sp>
      <p:sp>
        <p:nvSpPr>
          <p:cNvPr id="4" name="Slide Number Placeholder 3"/>
          <p:cNvSpPr>
            <a:spLocks noGrp="1"/>
          </p:cNvSpPr>
          <p:nvPr>
            <p:ph type="sldNum" sz="quarter" idx="5"/>
          </p:nvPr>
        </p:nvSpPr>
        <p:spPr/>
        <p:txBody>
          <a:bodyPr/>
          <a:lstStyle/>
          <a:p>
            <a:fld id="{1C16ADBA-CCDA-4776-B278-0F2760845DBA}" type="slidenum">
              <a:rPr lang="en-US" smtClean="0"/>
              <a:t>9</a:t>
            </a:fld>
            <a:endParaRPr lang="en-US" dirty="0"/>
          </a:p>
        </p:txBody>
      </p:sp>
    </p:spTree>
    <p:extLst>
      <p:ext uri="{BB962C8B-B14F-4D97-AF65-F5344CB8AC3E}">
        <p14:creationId xmlns:p14="http://schemas.microsoft.com/office/powerpoint/2010/main" val="114755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760E-DD7C-4ED7-8A50-4CA646A83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0B03D1-0825-465D-8B2D-028C6C1872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22A1D4-F2D3-4C28-BF4B-24CA5CDBA2FD}"/>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5" name="Footer Placeholder 4">
            <a:extLst>
              <a:ext uri="{FF2B5EF4-FFF2-40B4-BE49-F238E27FC236}">
                <a16:creationId xmlns:a16="http://schemas.microsoft.com/office/drawing/2014/main" id="{AFAC1AF9-7BF2-40DB-A24B-21A06E809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5A7CA-2205-4611-B2C9-B5066FB8F147}"/>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220174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8CBF-375D-4582-BAF8-B33333EEDB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807E61-2A9D-417C-9F14-5CFE1A8EBB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3AD59-1360-4A6D-89E3-DBB4DF31EDB1}"/>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5" name="Footer Placeholder 4">
            <a:extLst>
              <a:ext uri="{FF2B5EF4-FFF2-40B4-BE49-F238E27FC236}">
                <a16:creationId xmlns:a16="http://schemas.microsoft.com/office/drawing/2014/main" id="{86A18FE4-BB1B-46D8-8F49-CADAF3F21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C8C33-74ED-4491-8C64-E738DC750E01}"/>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227227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80A781-03BB-47C8-A004-62F3FB0B46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F3156-5CB0-46BA-87B1-864C2E6C6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2A65D-1361-470E-A0D4-2747DD1F1624}"/>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5" name="Footer Placeholder 4">
            <a:extLst>
              <a:ext uri="{FF2B5EF4-FFF2-40B4-BE49-F238E27FC236}">
                <a16:creationId xmlns:a16="http://schemas.microsoft.com/office/drawing/2014/main" id="{058AA46A-BB61-4ADB-B8FD-0D534D722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3C906-FA61-443A-949C-8644AB13241E}"/>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265227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BF43-1D01-4A77-A79B-CFD85C9153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6423D-C67D-4ACD-8633-4E63B8D5EA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BB648-EBD8-441E-977E-18D5E6DA298A}"/>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5" name="Footer Placeholder 4">
            <a:extLst>
              <a:ext uri="{FF2B5EF4-FFF2-40B4-BE49-F238E27FC236}">
                <a16:creationId xmlns:a16="http://schemas.microsoft.com/office/drawing/2014/main" id="{F6F73EB7-099E-48AB-8C3A-4CA24A97C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E3EF4-6357-4AE8-AB63-BEA1EE872693}"/>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246596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999D-5B44-4FC3-A61D-CF879BA25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495A1B-0D25-434D-8A8C-009C146705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C5CAC4-A360-4671-BE1A-F8E687DF4C54}"/>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5" name="Footer Placeholder 4">
            <a:extLst>
              <a:ext uri="{FF2B5EF4-FFF2-40B4-BE49-F238E27FC236}">
                <a16:creationId xmlns:a16="http://schemas.microsoft.com/office/drawing/2014/main" id="{1BEDA89F-0F27-4D4D-ABE5-0816705D7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0EB3A-075C-47B5-B642-B2CEDCF2BE5C}"/>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296108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D04E-F212-4EE2-9345-AA646C7A7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958D5-C7C1-47F3-9214-4CD45724D3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EA01F4-B8FA-458F-8F74-F6781C7B9B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6D885-1A0C-43E4-AB84-C3F88B3352DB}"/>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6" name="Footer Placeholder 5">
            <a:extLst>
              <a:ext uri="{FF2B5EF4-FFF2-40B4-BE49-F238E27FC236}">
                <a16:creationId xmlns:a16="http://schemas.microsoft.com/office/drawing/2014/main" id="{7AA41A46-0028-41A8-8F05-98E0FE91D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2E986-4B3A-43CA-BFF9-309A92FE7FE0}"/>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317962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2DF1-5766-4ED0-9465-BB5F6995EF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F2B360-4162-4C7B-848E-03C500BAA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20EE2-1812-497F-889F-99604B2802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DDD15E-0188-4AB1-8F13-50A66AF7A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541D3-5F8A-4E27-B613-7E64F0B94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44122E-C0EF-4435-9AA8-32EE8E8EC978}"/>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8" name="Footer Placeholder 7">
            <a:extLst>
              <a:ext uri="{FF2B5EF4-FFF2-40B4-BE49-F238E27FC236}">
                <a16:creationId xmlns:a16="http://schemas.microsoft.com/office/drawing/2014/main" id="{EBC1EF66-35ED-4009-B4D4-DC2C8A2A29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08F91A-7EC1-4FD3-9C4E-9CFE70C69E16}"/>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353200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5D7F-3388-4278-A164-01683196A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A170EC-DEC9-4497-9C50-8143CEAD5ACB}"/>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4" name="Footer Placeholder 3">
            <a:extLst>
              <a:ext uri="{FF2B5EF4-FFF2-40B4-BE49-F238E27FC236}">
                <a16:creationId xmlns:a16="http://schemas.microsoft.com/office/drawing/2014/main" id="{30B3F27E-6546-4415-BDEA-47430467D4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7CFA44-9FB2-40D7-98AD-607D0F3FF147}"/>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361726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55270-EC7D-42DF-9F39-0E4A9DD65786}"/>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3" name="Footer Placeholder 2">
            <a:extLst>
              <a:ext uri="{FF2B5EF4-FFF2-40B4-BE49-F238E27FC236}">
                <a16:creationId xmlns:a16="http://schemas.microsoft.com/office/drawing/2014/main" id="{0620FD81-65EE-4B7B-A951-CFFFCF83F0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4A6C5A-0ACD-4F32-BF4A-3326D88AEE85}"/>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336570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DE58-104A-4BB5-9D89-BD0583949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39E4A2-56ED-4C05-87A1-92AFC975F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83E8D5-34B0-4FC9-98AD-100FA3E3F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A94D6-6E90-4877-898F-719CF1B20831}"/>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6" name="Footer Placeholder 5">
            <a:extLst>
              <a:ext uri="{FF2B5EF4-FFF2-40B4-BE49-F238E27FC236}">
                <a16:creationId xmlns:a16="http://schemas.microsoft.com/office/drawing/2014/main" id="{D7310195-677C-4A62-B869-84F76989D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CF233-8FE2-4C81-B467-03775B680668}"/>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100900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DC25-FD0A-4E34-BF27-0C1EBCEF2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DCE28-6EB1-4280-B785-F99B60171F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0F33B0-14A5-458F-BD29-DF4A6DA7B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6D603-15A2-4185-B664-DEDBA447A391}"/>
              </a:ext>
            </a:extLst>
          </p:cNvPr>
          <p:cNvSpPr>
            <a:spLocks noGrp="1"/>
          </p:cNvSpPr>
          <p:nvPr>
            <p:ph type="dt" sz="half" idx="10"/>
          </p:nvPr>
        </p:nvSpPr>
        <p:spPr/>
        <p:txBody>
          <a:bodyPr/>
          <a:lstStyle/>
          <a:p>
            <a:fld id="{8DF4D215-E5F0-439B-93FA-622835A9FA9C}" type="datetimeFigureOut">
              <a:rPr lang="en-US" smtClean="0"/>
              <a:t>8/18/2021</a:t>
            </a:fld>
            <a:endParaRPr lang="en-US"/>
          </a:p>
        </p:txBody>
      </p:sp>
      <p:sp>
        <p:nvSpPr>
          <p:cNvPr id="6" name="Footer Placeholder 5">
            <a:extLst>
              <a:ext uri="{FF2B5EF4-FFF2-40B4-BE49-F238E27FC236}">
                <a16:creationId xmlns:a16="http://schemas.microsoft.com/office/drawing/2014/main" id="{B35FC995-E385-4674-96D7-5DF7C0AB5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C2C0C-C12D-49E5-9A54-5F9A912F7364}"/>
              </a:ext>
            </a:extLst>
          </p:cNvPr>
          <p:cNvSpPr>
            <a:spLocks noGrp="1"/>
          </p:cNvSpPr>
          <p:nvPr>
            <p:ph type="sldNum" sz="quarter" idx="12"/>
          </p:nvPr>
        </p:nvSpPr>
        <p:spPr/>
        <p:txBody>
          <a:bodyPr/>
          <a:lstStyle/>
          <a:p>
            <a:fld id="{A8D4235A-9BB3-47AF-B7AA-ED2208296FAF}" type="slidenum">
              <a:rPr lang="en-US" smtClean="0"/>
              <a:t>‹#›</a:t>
            </a:fld>
            <a:endParaRPr lang="en-US"/>
          </a:p>
        </p:txBody>
      </p:sp>
    </p:spTree>
    <p:extLst>
      <p:ext uri="{BB962C8B-B14F-4D97-AF65-F5344CB8AC3E}">
        <p14:creationId xmlns:p14="http://schemas.microsoft.com/office/powerpoint/2010/main" val="236649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D62B6-9738-4D5B-8A36-D636903FB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910D6C-CBCA-45FE-A357-C3B8631C7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96635-18B4-4BB3-9529-9ED9E6DC0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4D215-E5F0-439B-93FA-622835A9FA9C}" type="datetimeFigureOut">
              <a:rPr lang="en-US" smtClean="0"/>
              <a:t>8/18/2021</a:t>
            </a:fld>
            <a:endParaRPr lang="en-US"/>
          </a:p>
        </p:txBody>
      </p:sp>
      <p:sp>
        <p:nvSpPr>
          <p:cNvPr id="5" name="Footer Placeholder 4">
            <a:extLst>
              <a:ext uri="{FF2B5EF4-FFF2-40B4-BE49-F238E27FC236}">
                <a16:creationId xmlns:a16="http://schemas.microsoft.com/office/drawing/2014/main" id="{4B4F46D0-D35F-4614-A8F0-773661404C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9EEDCC-E0ED-45C8-A1A2-7C3A9EFDE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4235A-9BB3-47AF-B7AA-ED2208296FAF}" type="slidenum">
              <a:rPr lang="en-US" smtClean="0"/>
              <a:t>‹#›</a:t>
            </a:fld>
            <a:endParaRPr lang="en-US"/>
          </a:p>
        </p:txBody>
      </p:sp>
    </p:spTree>
    <p:extLst>
      <p:ext uri="{BB962C8B-B14F-4D97-AF65-F5344CB8AC3E}">
        <p14:creationId xmlns:p14="http://schemas.microsoft.com/office/powerpoint/2010/main" val="1406556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boardpresident@marylandaa.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boardpresident@marylandaa.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0DF6-2D0F-4404-9368-ED581B205C5F}"/>
              </a:ext>
            </a:extLst>
          </p:cNvPr>
          <p:cNvSpPr>
            <a:spLocks noGrp="1"/>
          </p:cNvSpPr>
          <p:nvPr>
            <p:ph type="ctrTitle"/>
          </p:nvPr>
        </p:nvSpPr>
        <p:spPr>
          <a:xfrm>
            <a:off x="576997" y="818169"/>
            <a:ext cx="11102196" cy="3533698"/>
          </a:xfrm>
        </p:spPr>
        <p:txBody>
          <a:bodyPr>
            <a:normAutofit fontScale="90000"/>
          </a:bodyPr>
          <a:lstStyle/>
          <a:p>
            <a:r>
              <a:rPr lang="en-US" sz="3100" b="1" dirty="0">
                <a:effectLst/>
                <a:highlight>
                  <a:srgbClr val="FFFF00"/>
                </a:highlight>
                <a:latin typeface="Arial Black" panose="020B0A04020102020204" pitchFamily="34" charset="0"/>
                <a:ea typeface="Calibri" panose="020F0502020204030204" pitchFamily="34" charset="0"/>
              </a:rPr>
              <a:t>Maryland General Service, Inc.</a:t>
            </a:r>
            <a:br>
              <a:rPr lang="en-US" sz="3100" b="1" dirty="0">
                <a:effectLst/>
                <a:highlight>
                  <a:srgbClr val="FFFF00"/>
                </a:highlight>
                <a:latin typeface="Arial Black" panose="020B0A04020102020204" pitchFamily="34" charset="0"/>
                <a:ea typeface="Calibri" panose="020F0502020204030204" pitchFamily="34" charset="0"/>
              </a:rPr>
            </a:br>
            <a:r>
              <a:rPr lang="en-US" sz="4400" b="1" dirty="0">
                <a:solidFill>
                  <a:srgbClr val="FF0000"/>
                </a:solidFill>
                <a:effectLst/>
                <a:highlight>
                  <a:srgbClr val="FFFF00"/>
                </a:highlight>
                <a:latin typeface="Arial Black" panose="020B0A04020102020204" pitchFamily="34" charset="0"/>
                <a:ea typeface="Calibri" panose="020F0502020204030204" pitchFamily="34" charset="0"/>
              </a:rPr>
              <a:t>Area 29 District 18 Workshop</a:t>
            </a:r>
            <a:br>
              <a:rPr lang="en-US" sz="4400" b="1" dirty="0">
                <a:solidFill>
                  <a:srgbClr val="FF0000"/>
                </a:solidFill>
                <a:effectLst/>
                <a:highlight>
                  <a:srgbClr val="FFFF00"/>
                </a:highlight>
                <a:latin typeface="Arial Black" panose="020B0A04020102020204" pitchFamily="34" charset="0"/>
                <a:ea typeface="Calibri" panose="020F0502020204030204" pitchFamily="34" charset="0"/>
              </a:rPr>
            </a:br>
            <a:r>
              <a:rPr lang="en-US" sz="4400" b="1" dirty="0">
                <a:solidFill>
                  <a:srgbClr val="FF0000"/>
                </a:solidFill>
                <a:effectLst/>
                <a:highlight>
                  <a:srgbClr val="FFFF00"/>
                </a:highlight>
                <a:latin typeface="Arial Black" panose="020B0A04020102020204" pitchFamily="34" charset="0"/>
                <a:ea typeface="Calibri" panose="020F0502020204030204" pitchFamily="34" charset="0"/>
              </a:rPr>
              <a:t>“Service: Sobriety in Action”</a:t>
            </a:r>
            <a:br>
              <a:rPr lang="en-US" sz="4400" b="1" dirty="0">
                <a:solidFill>
                  <a:srgbClr val="FF0000"/>
                </a:solidFill>
                <a:effectLst/>
                <a:latin typeface="Arial Black" panose="020B0A04020102020204" pitchFamily="34" charset="0"/>
                <a:ea typeface="Calibri" panose="020F0502020204030204" pitchFamily="34" charset="0"/>
              </a:rPr>
            </a:br>
            <a:br>
              <a:rPr lang="en-US" sz="2200" b="1" dirty="0">
                <a:solidFill>
                  <a:srgbClr val="FF0000"/>
                </a:solidFill>
                <a:effectLst/>
                <a:latin typeface="Arial Black" panose="020B0A04020102020204" pitchFamily="34" charset="0"/>
                <a:ea typeface="Calibri" panose="020F0502020204030204" pitchFamily="34" charset="0"/>
              </a:rPr>
            </a:br>
            <a:br>
              <a:rPr lang="en-US" sz="2200" b="1" dirty="0">
                <a:solidFill>
                  <a:srgbClr val="FF0000"/>
                </a:solidFill>
                <a:effectLst/>
                <a:latin typeface="Arial" panose="020B0604020202020204" pitchFamily="34" charset="0"/>
                <a:ea typeface="Calibri" panose="020F0502020204030204" pitchFamily="34" charset="0"/>
              </a:rPr>
            </a:br>
            <a:br>
              <a:rPr lang="en-US" sz="1300" b="1" dirty="0">
                <a:solidFill>
                  <a:srgbClr val="FF0000"/>
                </a:solidFill>
                <a:effectLst/>
                <a:latin typeface="Arial" panose="020B0604020202020204" pitchFamily="34" charset="0"/>
                <a:ea typeface="Calibri" panose="020F0502020204030204" pitchFamily="34" charset="0"/>
              </a:rPr>
            </a:br>
            <a:r>
              <a:rPr lang="en-US" sz="8000" b="1" dirty="0">
                <a:effectLst/>
                <a:highlight>
                  <a:srgbClr val="FFFF00"/>
                </a:highlight>
                <a:latin typeface="Arial Black" panose="020B0A04020102020204" pitchFamily="34" charset="0"/>
                <a:ea typeface="Calibri" panose="020F0502020204030204" pitchFamily="34" charset="0"/>
              </a:rPr>
              <a:t>Why Is Service Important?</a:t>
            </a:r>
            <a:endParaRPr lang="en-US" sz="5300" dirty="0">
              <a:highlight>
                <a:srgbClr val="FFFF00"/>
              </a:highlight>
              <a:latin typeface="Arial Black" panose="020B0A04020102020204" pitchFamily="34" charset="0"/>
            </a:endParaRPr>
          </a:p>
        </p:txBody>
      </p:sp>
      <p:sp>
        <p:nvSpPr>
          <p:cNvPr id="3" name="Subtitle 2">
            <a:extLst>
              <a:ext uri="{FF2B5EF4-FFF2-40B4-BE49-F238E27FC236}">
                <a16:creationId xmlns:a16="http://schemas.microsoft.com/office/drawing/2014/main" id="{58578A12-E57E-40D4-9A3A-4D1925776A34}"/>
              </a:ext>
            </a:extLst>
          </p:cNvPr>
          <p:cNvSpPr>
            <a:spLocks noGrp="1"/>
          </p:cNvSpPr>
          <p:nvPr>
            <p:ph type="subTitle" idx="1"/>
          </p:nvPr>
        </p:nvSpPr>
        <p:spPr>
          <a:xfrm>
            <a:off x="1524000" y="4925683"/>
            <a:ext cx="9144000" cy="1802920"/>
          </a:xfrm>
        </p:spPr>
        <p:txBody>
          <a:bodyPr>
            <a:normAutofit/>
          </a:bodyPr>
          <a:lstStyle/>
          <a:p>
            <a:r>
              <a:rPr lang="en-US" sz="2800" b="1" dirty="0">
                <a:solidFill>
                  <a:srgbClr val="FF0000"/>
                </a:solidFill>
                <a:highlight>
                  <a:srgbClr val="FFFF00"/>
                </a:highlight>
                <a:latin typeface="Arial Black" panose="020B0A04020102020204" pitchFamily="34" charset="0"/>
                <a:cs typeface="Arial" panose="020B0604020202020204" pitchFamily="34" charset="0"/>
              </a:rPr>
              <a:t>Saturday, August 28, 2021</a:t>
            </a:r>
          </a:p>
          <a:p>
            <a:r>
              <a:rPr lang="en-US" sz="2800" b="1" dirty="0">
                <a:highlight>
                  <a:srgbClr val="FFFF00"/>
                </a:highlight>
                <a:latin typeface="Arial Black" panose="020B0A04020102020204" pitchFamily="34" charset="0"/>
                <a:cs typeface="Arial" panose="020B0604020202020204" pitchFamily="34" charset="0"/>
              </a:rPr>
              <a:t>Presented by Don B.</a:t>
            </a:r>
          </a:p>
          <a:p>
            <a:r>
              <a:rPr lang="en-US" sz="2800" b="1" dirty="0">
                <a:solidFill>
                  <a:srgbClr val="FF0000"/>
                </a:solidFill>
                <a:highlight>
                  <a:srgbClr val="FFFF00"/>
                </a:highlight>
                <a:latin typeface="Arial Black" panose="020B0A04020102020204" pitchFamily="34" charset="0"/>
                <a:cs typeface="Arial" panose="020B0604020202020204" pitchFamily="34" charset="0"/>
              </a:rPr>
              <a:t>Panel 68 Area 29 Past Delegate</a:t>
            </a:r>
          </a:p>
        </p:txBody>
      </p:sp>
      <p:pic>
        <p:nvPicPr>
          <p:cNvPr id="5" name="Picture 4" descr="C:\Users\Don\Desktop\DelegatePin.75593 MARYLAND.jpg">
            <a:extLst>
              <a:ext uri="{FF2B5EF4-FFF2-40B4-BE49-F238E27FC236}">
                <a16:creationId xmlns:a16="http://schemas.microsoft.com/office/drawing/2014/main" id="{76BB6B67-3EBE-4E9C-BF42-673AC33AEAC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36158"/>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34E6A243-5B08-4143-9293-F68C0803B29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2875" y="0"/>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524DFC87-5D8A-44C4-8ED3-B44B9D8759E4}"/>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09332"/>
            <a:ext cx="1729740" cy="1246505"/>
          </a:xfrm>
          <a:prstGeom prst="rect">
            <a:avLst/>
          </a:prstGeom>
          <a:noFill/>
          <a:ln>
            <a:noFill/>
          </a:ln>
          <a:extLst>
            <a:ext uri="{53640926-AAD7-44D8-BBD7-CCE9431645EC}">
              <a14:shadowObscured xmlns:a14="http://schemas.microsoft.com/office/drawing/2010/main"/>
            </a:ext>
          </a:extLst>
        </p:spPr>
      </p:pic>
      <p:pic>
        <p:nvPicPr>
          <p:cNvPr id="8" name="Picture 7" descr="C:\Users\Don\Desktop\DelegatePin.75593 MARYLAND.jpg">
            <a:extLst>
              <a:ext uri="{FF2B5EF4-FFF2-40B4-BE49-F238E27FC236}">
                <a16:creationId xmlns:a16="http://schemas.microsoft.com/office/drawing/2014/main" id="{E7BA530C-597D-40C7-88F7-6A13AD760D0D}"/>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2875" y="5611495"/>
            <a:ext cx="1729740" cy="12465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558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99D2C82E-5AD0-401E-8480-B460D4B21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185" y="187051"/>
            <a:ext cx="8393502" cy="6468386"/>
          </a:xfrm>
          <a:prstGeom prst="rect">
            <a:avLst/>
          </a:prstGeom>
        </p:spPr>
      </p:pic>
      <p:pic>
        <p:nvPicPr>
          <p:cNvPr id="8" name="Picture 7">
            <a:extLst>
              <a:ext uri="{FF2B5EF4-FFF2-40B4-BE49-F238E27FC236}">
                <a16:creationId xmlns:a16="http://schemas.microsoft.com/office/drawing/2014/main" id="{84E1A163-D0CA-4882-8FC9-473F36F54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57788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2E7149A-1A97-4034-A040-7A6D1B366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599" y="1617133"/>
            <a:ext cx="8046863" cy="5145053"/>
          </a:xfrm>
          <a:prstGeom prst="rect">
            <a:avLst/>
          </a:prstGeom>
        </p:spPr>
      </p:pic>
      <p:sp>
        <p:nvSpPr>
          <p:cNvPr id="10" name="Rectangle 9">
            <a:extLst>
              <a:ext uri="{FF2B5EF4-FFF2-40B4-BE49-F238E27FC236}">
                <a16:creationId xmlns:a16="http://schemas.microsoft.com/office/drawing/2014/main" id="{59E38ADE-2C04-4211-AC7A-8CAA25B93B6C}"/>
              </a:ext>
            </a:extLst>
          </p:cNvPr>
          <p:cNvSpPr/>
          <p:nvPr/>
        </p:nvSpPr>
        <p:spPr>
          <a:xfrm>
            <a:off x="4572001" y="6578602"/>
            <a:ext cx="2980262" cy="279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F831CCFD-022E-4CAA-A1BB-773994069D32}"/>
              </a:ext>
            </a:extLst>
          </p:cNvPr>
          <p:cNvSpPr/>
          <p:nvPr/>
        </p:nvSpPr>
        <p:spPr>
          <a:xfrm>
            <a:off x="2636562" y="4050787"/>
            <a:ext cx="482600" cy="505374"/>
          </a:xfrm>
          <a:prstGeom prst="star5">
            <a:avLst>
              <a:gd name="adj" fmla="val 1899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ar: 5 Points 12">
            <a:extLst>
              <a:ext uri="{FF2B5EF4-FFF2-40B4-BE49-F238E27FC236}">
                <a16:creationId xmlns:a16="http://schemas.microsoft.com/office/drawing/2014/main" id="{8C0DAE61-BDCC-4EBF-BF11-8F4FA8807366}"/>
              </a:ext>
            </a:extLst>
          </p:cNvPr>
          <p:cNvSpPr/>
          <p:nvPr/>
        </p:nvSpPr>
        <p:spPr>
          <a:xfrm>
            <a:off x="9457546" y="4078343"/>
            <a:ext cx="482600" cy="477818"/>
          </a:xfrm>
          <a:prstGeom prst="star5">
            <a:avLst>
              <a:gd name="adj" fmla="val 1899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6CE491D-7334-4646-B182-7466B7000702}"/>
              </a:ext>
            </a:extLst>
          </p:cNvPr>
          <p:cNvSpPr txBox="1"/>
          <p:nvPr/>
        </p:nvSpPr>
        <p:spPr>
          <a:xfrm>
            <a:off x="1119715" y="1259987"/>
            <a:ext cx="9952563" cy="584775"/>
          </a:xfrm>
          <a:prstGeom prst="rect">
            <a:avLst/>
          </a:prstGeom>
          <a:noFill/>
        </p:spPr>
        <p:txBody>
          <a:bodyPr wrap="square">
            <a:spAutoFit/>
          </a:bodyPr>
          <a:lstStyle/>
          <a:p>
            <a:r>
              <a:rPr lang="en-US" sz="3200" dirty="0">
                <a:latin typeface="Arial Black" panose="020B0A04020102020204" pitchFamily="34" charset="0"/>
              </a:rPr>
              <a:t>Area 29 2021 Election Preparation Training</a:t>
            </a:r>
          </a:p>
        </p:txBody>
      </p:sp>
    </p:spTree>
    <p:extLst>
      <p:ext uri="{BB962C8B-B14F-4D97-AF65-F5344CB8AC3E}">
        <p14:creationId xmlns:p14="http://schemas.microsoft.com/office/powerpoint/2010/main" val="417881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2E7149A-1A97-4034-A040-7A6D1B366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946" y="1664696"/>
            <a:ext cx="8156470" cy="5091704"/>
          </a:xfrm>
          <a:prstGeom prst="rect">
            <a:avLst/>
          </a:prstGeom>
        </p:spPr>
      </p:pic>
      <p:sp>
        <p:nvSpPr>
          <p:cNvPr id="10" name="Rectangle 9">
            <a:extLst>
              <a:ext uri="{FF2B5EF4-FFF2-40B4-BE49-F238E27FC236}">
                <a16:creationId xmlns:a16="http://schemas.microsoft.com/office/drawing/2014/main" id="{59E38ADE-2C04-4211-AC7A-8CAA25B93B6C}"/>
              </a:ext>
            </a:extLst>
          </p:cNvPr>
          <p:cNvSpPr/>
          <p:nvPr/>
        </p:nvSpPr>
        <p:spPr>
          <a:xfrm>
            <a:off x="4523914" y="6493933"/>
            <a:ext cx="2912533" cy="262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a:extLst>
              <a:ext uri="{FF2B5EF4-FFF2-40B4-BE49-F238E27FC236}">
                <a16:creationId xmlns:a16="http://schemas.microsoft.com/office/drawing/2014/main" id="{904B5607-93B9-4009-A650-2D26C3D7730F}"/>
              </a:ext>
            </a:extLst>
          </p:cNvPr>
          <p:cNvSpPr/>
          <p:nvPr/>
        </p:nvSpPr>
        <p:spPr>
          <a:xfrm>
            <a:off x="2575131" y="4121029"/>
            <a:ext cx="482600" cy="436110"/>
          </a:xfrm>
          <a:prstGeom prst="star5">
            <a:avLst>
              <a:gd name="adj" fmla="val 1899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DE3E6C2-EC67-4E8B-88EC-04BA24A0B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617" y="4067191"/>
            <a:ext cx="767628" cy="767628"/>
          </a:xfrm>
          <a:prstGeom prst="rect">
            <a:avLst/>
          </a:prstGeom>
        </p:spPr>
      </p:pic>
      <p:sp>
        <p:nvSpPr>
          <p:cNvPr id="13" name="Star: 5 Points 12">
            <a:extLst>
              <a:ext uri="{FF2B5EF4-FFF2-40B4-BE49-F238E27FC236}">
                <a16:creationId xmlns:a16="http://schemas.microsoft.com/office/drawing/2014/main" id="{B1B8B114-0803-46A3-AF62-7FCE3F2DCC7A}"/>
              </a:ext>
            </a:extLst>
          </p:cNvPr>
          <p:cNvSpPr/>
          <p:nvPr/>
        </p:nvSpPr>
        <p:spPr>
          <a:xfrm>
            <a:off x="9518083" y="4121029"/>
            <a:ext cx="482600" cy="436110"/>
          </a:xfrm>
          <a:prstGeom prst="star5">
            <a:avLst>
              <a:gd name="adj" fmla="val 1899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DD9627D-41B7-43F4-A11E-D34F50A8C3F4}"/>
              </a:ext>
            </a:extLst>
          </p:cNvPr>
          <p:cNvSpPr txBox="1"/>
          <p:nvPr/>
        </p:nvSpPr>
        <p:spPr>
          <a:xfrm>
            <a:off x="1172633" y="1216384"/>
            <a:ext cx="9846732" cy="584775"/>
          </a:xfrm>
          <a:prstGeom prst="rect">
            <a:avLst/>
          </a:prstGeom>
          <a:noFill/>
        </p:spPr>
        <p:txBody>
          <a:bodyPr wrap="square" rtlCol="0">
            <a:spAutoFit/>
          </a:bodyPr>
          <a:lstStyle/>
          <a:p>
            <a:r>
              <a:rPr lang="en-US" sz="3200" dirty="0">
                <a:latin typeface="Arial Black" panose="020B0A04020102020204" pitchFamily="34" charset="0"/>
              </a:rPr>
              <a:t>Area 29 2021 Election Preparation Training</a:t>
            </a:r>
          </a:p>
        </p:txBody>
      </p:sp>
    </p:spTree>
    <p:extLst>
      <p:ext uri="{BB962C8B-B14F-4D97-AF65-F5344CB8AC3E}">
        <p14:creationId xmlns:p14="http://schemas.microsoft.com/office/powerpoint/2010/main" val="6609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744FD-8138-4BBA-B3EA-B828C473F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40794"/>
            <a:ext cx="12191999" cy="8531708"/>
          </a:xfrm>
          <a:prstGeom prst="rect">
            <a:avLst/>
          </a:prstGeom>
        </p:spPr>
      </p:pic>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367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D746C-DF0B-4FAC-95F7-06F765009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4766"/>
            <a:ext cx="12192000" cy="9132917"/>
          </a:xfrm>
          <a:prstGeom prst="rect">
            <a:avLst/>
          </a:prstGeom>
        </p:spPr>
      </p:pic>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672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9D0E612-3072-4F96-B0EF-59B3C3379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011" y="0"/>
            <a:ext cx="5855977" cy="6858000"/>
          </a:xfrm>
          <a:prstGeom prst="rect">
            <a:avLst/>
          </a:prstGeom>
        </p:spPr>
      </p:pic>
    </p:spTree>
    <p:extLst>
      <p:ext uri="{BB962C8B-B14F-4D97-AF65-F5344CB8AC3E}">
        <p14:creationId xmlns:p14="http://schemas.microsoft.com/office/powerpoint/2010/main" val="202388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E908D279-6861-44C2-A879-3432BDB32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394" y="-116792"/>
            <a:ext cx="6517211" cy="7091584"/>
          </a:xfrm>
          <a:prstGeom prst="rect">
            <a:avLst/>
          </a:prstGeom>
        </p:spPr>
      </p:pic>
      <p:sp>
        <p:nvSpPr>
          <p:cNvPr id="8" name="TextBox 7">
            <a:extLst>
              <a:ext uri="{FF2B5EF4-FFF2-40B4-BE49-F238E27FC236}">
                <a16:creationId xmlns:a16="http://schemas.microsoft.com/office/drawing/2014/main" id="{67CAC723-1751-461F-9BE7-280DA4EB3605}"/>
              </a:ext>
            </a:extLst>
          </p:cNvPr>
          <p:cNvSpPr txBox="1"/>
          <p:nvPr/>
        </p:nvSpPr>
        <p:spPr>
          <a:xfrm>
            <a:off x="1664897" y="197346"/>
            <a:ext cx="2139352" cy="6463308"/>
          </a:xfrm>
          <a:prstGeom prst="rect">
            <a:avLst/>
          </a:prstGeom>
          <a:noFill/>
        </p:spPr>
        <p:txBody>
          <a:bodyPr wrap="square" rtlCol="0">
            <a:spAutoFit/>
          </a:bodyPr>
          <a:lstStyle/>
          <a:p>
            <a:r>
              <a:rPr lang="en-US" b="1" u="sng" dirty="0"/>
              <a:t>MGS Committees</a:t>
            </a:r>
            <a:r>
              <a:rPr lang="en-US" dirty="0"/>
              <a:t>:</a:t>
            </a:r>
          </a:p>
          <a:p>
            <a:r>
              <a:rPr lang="en-US" dirty="0"/>
              <a:t>Accessibilities</a:t>
            </a:r>
          </a:p>
          <a:p>
            <a:r>
              <a:rPr lang="en-US" dirty="0"/>
              <a:t>Archives</a:t>
            </a:r>
          </a:p>
          <a:p>
            <a:r>
              <a:rPr lang="en-US" dirty="0"/>
              <a:t>Audio</a:t>
            </a:r>
          </a:p>
          <a:p>
            <a:r>
              <a:rPr lang="en-US" dirty="0"/>
              <a:t>CARCs</a:t>
            </a:r>
          </a:p>
          <a:p>
            <a:r>
              <a:rPr lang="en-US" dirty="0"/>
              <a:t>C.P.C.</a:t>
            </a:r>
          </a:p>
          <a:p>
            <a:r>
              <a:rPr lang="en-US" dirty="0"/>
              <a:t>Corrections</a:t>
            </a:r>
          </a:p>
          <a:p>
            <a:r>
              <a:rPr lang="en-US" dirty="0"/>
              <a:t>Finance</a:t>
            </a:r>
          </a:p>
          <a:p>
            <a:r>
              <a:rPr lang="en-US" dirty="0"/>
              <a:t>Grapevine</a:t>
            </a:r>
          </a:p>
          <a:p>
            <a:r>
              <a:rPr lang="en-US" dirty="0"/>
              <a:t>Host</a:t>
            </a:r>
          </a:p>
          <a:p>
            <a:r>
              <a:rPr lang="en-US" dirty="0"/>
              <a:t>Intergroup Liaison</a:t>
            </a:r>
          </a:p>
          <a:p>
            <a:r>
              <a:rPr lang="en-US" dirty="0"/>
              <a:t>Literature</a:t>
            </a:r>
          </a:p>
          <a:p>
            <a:r>
              <a:rPr lang="en-US" dirty="0" err="1"/>
              <a:t>Margenser</a:t>
            </a:r>
            <a:endParaRPr lang="en-US" dirty="0"/>
          </a:p>
          <a:p>
            <a:r>
              <a:rPr lang="en-US" dirty="0"/>
              <a:t>Mini-Conference</a:t>
            </a:r>
          </a:p>
          <a:p>
            <a:r>
              <a:rPr lang="en-US" dirty="0"/>
              <a:t>Parliamentarian</a:t>
            </a:r>
          </a:p>
          <a:p>
            <a:r>
              <a:rPr lang="en-US" dirty="0"/>
              <a:t>Policy &amp; Procedure</a:t>
            </a:r>
          </a:p>
          <a:p>
            <a:r>
              <a:rPr lang="en-US" dirty="0"/>
              <a:t>Public Information</a:t>
            </a:r>
          </a:p>
          <a:p>
            <a:r>
              <a:rPr lang="en-US" dirty="0"/>
              <a:t>Registrar</a:t>
            </a:r>
          </a:p>
          <a:p>
            <a:r>
              <a:rPr lang="en-US" dirty="0"/>
              <a:t>State Convention</a:t>
            </a:r>
          </a:p>
          <a:p>
            <a:r>
              <a:rPr lang="en-US" dirty="0"/>
              <a:t>Technology</a:t>
            </a:r>
          </a:p>
          <a:p>
            <a:r>
              <a:rPr lang="en-US" dirty="0"/>
              <a:t>Treatment</a:t>
            </a:r>
          </a:p>
          <a:p>
            <a:r>
              <a:rPr lang="en-US" dirty="0"/>
              <a:t>Webmaster</a:t>
            </a:r>
          </a:p>
          <a:p>
            <a:r>
              <a:rPr lang="en-US" dirty="0"/>
              <a:t>Workshop</a:t>
            </a:r>
          </a:p>
        </p:txBody>
      </p:sp>
    </p:spTree>
    <p:extLst>
      <p:ext uri="{BB962C8B-B14F-4D97-AF65-F5344CB8AC3E}">
        <p14:creationId xmlns:p14="http://schemas.microsoft.com/office/powerpoint/2010/main" val="283076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E908D279-6861-44C2-A879-3432BDB32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394" y="-116792"/>
            <a:ext cx="6517211" cy="7091584"/>
          </a:xfrm>
          <a:prstGeom prst="rect">
            <a:avLst/>
          </a:prstGeom>
        </p:spPr>
      </p:pic>
      <p:sp>
        <p:nvSpPr>
          <p:cNvPr id="8" name="TextBox 7">
            <a:extLst>
              <a:ext uri="{FF2B5EF4-FFF2-40B4-BE49-F238E27FC236}">
                <a16:creationId xmlns:a16="http://schemas.microsoft.com/office/drawing/2014/main" id="{67CAC723-1751-461F-9BE7-280DA4EB3605}"/>
              </a:ext>
            </a:extLst>
          </p:cNvPr>
          <p:cNvSpPr txBox="1"/>
          <p:nvPr/>
        </p:nvSpPr>
        <p:spPr>
          <a:xfrm>
            <a:off x="1664897" y="197346"/>
            <a:ext cx="2139352" cy="6463308"/>
          </a:xfrm>
          <a:prstGeom prst="rect">
            <a:avLst/>
          </a:prstGeom>
          <a:noFill/>
        </p:spPr>
        <p:txBody>
          <a:bodyPr wrap="square" rtlCol="0">
            <a:spAutoFit/>
          </a:bodyPr>
          <a:lstStyle/>
          <a:p>
            <a:r>
              <a:rPr lang="en-US" b="1" u="sng" dirty="0"/>
              <a:t>MGS Committees</a:t>
            </a:r>
            <a:r>
              <a:rPr lang="en-US" dirty="0"/>
              <a:t>:</a:t>
            </a:r>
          </a:p>
          <a:p>
            <a:r>
              <a:rPr lang="en-US" dirty="0"/>
              <a:t>Accessibilities</a:t>
            </a:r>
          </a:p>
          <a:p>
            <a:r>
              <a:rPr lang="en-US" dirty="0"/>
              <a:t>Archives</a:t>
            </a:r>
          </a:p>
          <a:p>
            <a:r>
              <a:rPr lang="en-US" dirty="0"/>
              <a:t>Audio</a:t>
            </a:r>
          </a:p>
          <a:p>
            <a:r>
              <a:rPr lang="en-US" dirty="0"/>
              <a:t>CARCs</a:t>
            </a:r>
          </a:p>
          <a:p>
            <a:r>
              <a:rPr lang="en-US" dirty="0"/>
              <a:t>C.P.C.</a:t>
            </a:r>
          </a:p>
          <a:p>
            <a:r>
              <a:rPr lang="en-US" dirty="0"/>
              <a:t>Corrections</a:t>
            </a:r>
          </a:p>
          <a:p>
            <a:r>
              <a:rPr lang="en-US" dirty="0"/>
              <a:t>Finance</a:t>
            </a:r>
          </a:p>
          <a:p>
            <a:r>
              <a:rPr lang="en-US" dirty="0"/>
              <a:t>Grapevine</a:t>
            </a:r>
          </a:p>
          <a:p>
            <a:r>
              <a:rPr lang="en-US" dirty="0"/>
              <a:t>Host</a:t>
            </a:r>
          </a:p>
          <a:p>
            <a:r>
              <a:rPr lang="en-US" dirty="0"/>
              <a:t>Intergroup Liaison</a:t>
            </a:r>
          </a:p>
          <a:p>
            <a:r>
              <a:rPr lang="en-US" dirty="0"/>
              <a:t>Literature</a:t>
            </a:r>
          </a:p>
          <a:p>
            <a:r>
              <a:rPr lang="en-US" dirty="0" err="1"/>
              <a:t>Margenser</a:t>
            </a:r>
            <a:endParaRPr lang="en-US" dirty="0"/>
          </a:p>
          <a:p>
            <a:r>
              <a:rPr lang="en-US" dirty="0"/>
              <a:t>Mini-Conference</a:t>
            </a:r>
          </a:p>
          <a:p>
            <a:r>
              <a:rPr lang="en-US" dirty="0"/>
              <a:t>Parliamentarian</a:t>
            </a:r>
          </a:p>
          <a:p>
            <a:r>
              <a:rPr lang="en-US" dirty="0"/>
              <a:t>Policy &amp; Procedure</a:t>
            </a:r>
          </a:p>
          <a:p>
            <a:r>
              <a:rPr lang="en-US" dirty="0"/>
              <a:t>Public Information</a:t>
            </a:r>
          </a:p>
          <a:p>
            <a:r>
              <a:rPr lang="en-US" dirty="0"/>
              <a:t>Registrar</a:t>
            </a:r>
          </a:p>
          <a:p>
            <a:r>
              <a:rPr lang="en-US" dirty="0"/>
              <a:t>State Convention</a:t>
            </a:r>
          </a:p>
          <a:p>
            <a:r>
              <a:rPr lang="en-US" dirty="0"/>
              <a:t>Technology</a:t>
            </a:r>
          </a:p>
          <a:p>
            <a:r>
              <a:rPr lang="en-US" dirty="0"/>
              <a:t>Treatment</a:t>
            </a:r>
          </a:p>
          <a:p>
            <a:r>
              <a:rPr lang="en-US" dirty="0"/>
              <a:t>Webmaster</a:t>
            </a:r>
          </a:p>
          <a:p>
            <a:r>
              <a:rPr lang="en-US" dirty="0"/>
              <a:t>Workshop</a:t>
            </a:r>
          </a:p>
        </p:txBody>
      </p:sp>
      <p:sp>
        <p:nvSpPr>
          <p:cNvPr id="2" name="TextBox 1">
            <a:extLst>
              <a:ext uri="{FF2B5EF4-FFF2-40B4-BE49-F238E27FC236}">
                <a16:creationId xmlns:a16="http://schemas.microsoft.com/office/drawing/2014/main" id="{0FA56082-FF84-4731-83FA-68B29FF15F58}"/>
              </a:ext>
            </a:extLst>
          </p:cNvPr>
          <p:cNvSpPr txBox="1"/>
          <p:nvPr/>
        </p:nvSpPr>
        <p:spPr>
          <a:xfrm>
            <a:off x="8923727" y="1246505"/>
            <a:ext cx="2562561" cy="4370427"/>
          </a:xfrm>
          <a:prstGeom prst="rect">
            <a:avLst/>
          </a:prstGeom>
          <a:noFill/>
        </p:spPr>
        <p:txBody>
          <a:bodyPr wrap="none" rtlCol="0">
            <a:spAutoFit/>
          </a:bodyPr>
          <a:lstStyle/>
          <a:p>
            <a:pPr algn="ctr"/>
            <a:r>
              <a:rPr lang="en-US" b="1" dirty="0">
                <a:solidFill>
                  <a:srgbClr val="FF0000"/>
                </a:solidFill>
                <a:highlight>
                  <a:srgbClr val="FFFF00"/>
                </a:highlight>
              </a:rPr>
              <a:t>Biennial Area 29 Election</a:t>
            </a:r>
          </a:p>
          <a:p>
            <a:pPr algn="ctr"/>
            <a:r>
              <a:rPr lang="en-US" b="1" dirty="0">
                <a:solidFill>
                  <a:srgbClr val="FF0000"/>
                </a:solidFill>
                <a:highlight>
                  <a:srgbClr val="FFFF00"/>
                </a:highlight>
              </a:rPr>
              <a:t>October 16, 2021</a:t>
            </a:r>
          </a:p>
          <a:p>
            <a:pPr algn="ctr"/>
            <a:r>
              <a:rPr lang="en-US" b="1" dirty="0">
                <a:solidFill>
                  <a:srgbClr val="FF0000"/>
                </a:solidFill>
                <a:highlight>
                  <a:srgbClr val="FFFF00"/>
                </a:highlight>
              </a:rPr>
              <a:t>to elect our</a:t>
            </a:r>
          </a:p>
          <a:p>
            <a:pPr algn="ctr"/>
            <a:r>
              <a:rPr lang="en-US" b="1" dirty="0">
                <a:solidFill>
                  <a:srgbClr val="FF0000"/>
                </a:solidFill>
                <a:highlight>
                  <a:srgbClr val="FFFF00"/>
                </a:highlight>
              </a:rPr>
              <a:t>Panel 72, Area 29</a:t>
            </a:r>
          </a:p>
          <a:p>
            <a:pPr algn="ctr"/>
            <a:r>
              <a:rPr lang="en-US" b="1" dirty="0">
                <a:solidFill>
                  <a:srgbClr val="FF0000"/>
                </a:solidFill>
                <a:highlight>
                  <a:srgbClr val="FFFF00"/>
                </a:highlight>
              </a:rPr>
              <a:t>Officers:</a:t>
            </a:r>
          </a:p>
          <a:p>
            <a:pPr algn="ctr"/>
            <a:endParaRPr lang="en-US" sz="800" b="1" dirty="0">
              <a:solidFill>
                <a:srgbClr val="FF0000"/>
              </a:solidFill>
              <a:highlight>
                <a:srgbClr val="FFFF00"/>
              </a:highlight>
            </a:endParaRPr>
          </a:p>
          <a:p>
            <a:pPr algn="ctr"/>
            <a:r>
              <a:rPr lang="en-US" b="1" dirty="0">
                <a:solidFill>
                  <a:srgbClr val="FF0000"/>
                </a:solidFill>
                <a:highlight>
                  <a:srgbClr val="FFFF00"/>
                </a:highlight>
              </a:rPr>
              <a:t>Delegate</a:t>
            </a:r>
          </a:p>
          <a:p>
            <a:pPr algn="ctr"/>
            <a:r>
              <a:rPr lang="en-US" b="1" dirty="0">
                <a:solidFill>
                  <a:srgbClr val="FF0000"/>
                </a:solidFill>
                <a:highlight>
                  <a:srgbClr val="FFFF00"/>
                </a:highlight>
              </a:rPr>
              <a:t>Alternate Delegate</a:t>
            </a:r>
          </a:p>
          <a:p>
            <a:pPr algn="ctr"/>
            <a:r>
              <a:rPr lang="en-US" b="1" dirty="0">
                <a:solidFill>
                  <a:srgbClr val="FF0000"/>
                </a:solidFill>
                <a:highlight>
                  <a:srgbClr val="FFFF00"/>
                </a:highlight>
              </a:rPr>
              <a:t>Area Chairperson</a:t>
            </a:r>
          </a:p>
          <a:p>
            <a:pPr algn="ctr"/>
            <a:r>
              <a:rPr lang="en-US" b="1" dirty="0">
                <a:solidFill>
                  <a:srgbClr val="FF0000"/>
                </a:solidFill>
                <a:highlight>
                  <a:srgbClr val="FFFF00"/>
                </a:highlight>
              </a:rPr>
              <a:t>Area Secretary</a:t>
            </a:r>
          </a:p>
          <a:p>
            <a:pPr algn="ctr"/>
            <a:r>
              <a:rPr lang="en-US" b="1" dirty="0">
                <a:solidFill>
                  <a:srgbClr val="FF0000"/>
                </a:solidFill>
                <a:highlight>
                  <a:srgbClr val="FFFF00"/>
                </a:highlight>
              </a:rPr>
              <a:t>Area Treasurer</a:t>
            </a:r>
          </a:p>
          <a:p>
            <a:pPr algn="ctr"/>
            <a:endParaRPr lang="en-US" b="1" dirty="0">
              <a:solidFill>
                <a:srgbClr val="FF0000"/>
              </a:solidFill>
              <a:highlight>
                <a:srgbClr val="FFFF00"/>
              </a:highlight>
            </a:endParaRPr>
          </a:p>
          <a:p>
            <a:pPr algn="ctr"/>
            <a:r>
              <a:rPr lang="en-US" b="1" dirty="0">
                <a:solidFill>
                  <a:srgbClr val="FF0000"/>
                </a:solidFill>
                <a:highlight>
                  <a:srgbClr val="FFFF00"/>
                </a:highlight>
              </a:rPr>
              <a:t>Term of service is </a:t>
            </a:r>
          </a:p>
          <a:p>
            <a:pPr algn="ctr"/>
            <a:r>
              <a:rPr lang="en-US" b="1" dirty="0">
                <a:solidFill>
                  <a:srgbClr val="FF0000"/>
                </a:solidFill>
                <a:highlight>
                  <a:srgbClr val="FFFF00"/>
                </a:highlight>
              </a:rPr>
              <a:t>January 1, 2022</a:t>
            </a:r>
          </a:p>
          <a:p>
            <a:pPr algn="ctr"/>
            <a:r>
              <a:rPr lang="en-US" b="1" dirty="0">
                <a:solidFill>
                  <a:srgbClr val="FF0000"/>
                </a:solidFill>
                <a:highlight>
                  <a:srgbClr val="FFFF00"/>
                </a:highlight>
              </a:rPr>
              <a:t>through </a:t>
            </a:r>
          </a:p>
          <a:p>
            <a:pPr algn="ctr"/>
            <a:r>
              <a:rPr lang="en-US" b="1" dirty="0">
                <a:solidFill>
                  <a:srgbClr val="FF0000"/>
                </a:solidFill>
                <a:highlight>
                  <a:srgbClr val="FFFF00"/>
                </a:highlight>
              </a:rPr>
              <a:t>December 31, 2023</a:t>
            </a:r>
          </a:p>
        </p:txBody>
      </p:sp>
    </p:spTree>
    <p:extLst>
      <p:ext uri="{BB962C8B-B14F-4D97-AF65-F5344CB8AC3E}">
        <p14:creationId xmlns:p14="http://schemas.microsoft.com/office/powerpoint/2010/main" val="373305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14A2B091-A0C1-450A-8EF8-565E1C4542CA}"/>
              </a:ext>
            </a:extLst>
          </p:cNvPr>
          <p:cNvSpPr txBox="1"/>
          <p:nvPr/>
        </p:nvSpPr>
        <p:spPr>
          <a:xfrm>
            <a:off x="1354347" y="250165"/>
            <a:ext cx="9428672" cy="6417398"/>
          </a:xfrm>
          <a:prstGeom prst="rect">
            <a:avLst/>
          </a:prstGeom>
          <a:noFill/>
        </p:spPr>
        <p:txBody>
          <a:bodyPr wrap="square">
            <a:spAutoFit/>
          </a:bodyPr>
          <a:lstStyle/>
          <a:p>
            <a:pPr marL="0" marR="0" algn="ctr">
              <a:lnSpc>
                <a:spcPct val="107000"/>
              </a:lnSpc>
              <a:spcBef>
                <a:spcPts val="0"/>
              </a:spcBef>
              <a:spcAft>
                <a:spcPts val="800"/>
              </a:spcAft>
            </a:pPr>
            <a:r>
              <a:rPr lang="en-US" sz="2800" u="sng" dirty="0">
                <a:effectLst/>
                <a:highlight>
                  <a:srgbClr val="FFFF00"/>
                </a:highlight>
                <a:latin typeface="Arial Black" panose="020B0A04020102020204" pitchFamily="34" charset="0"/>
                <a:ea typeface="Calibri" panose="020F0502020204030204" pitchFamily="34" charset="0"/>
                <a:cs typeface="Times New Roman" panose="02020603050405020304" pitchFamily="18" charset="0"/>
              </a:rPr>
              <a:t>Voting Members of the Area 29 Assembly</a:t>
            </a:r>
            <a:r>
              <a:rPr lang="en-US" sz="2800" dirty="0">
                <a:effectLst/>
                <a:highlight>
                  <a:srgbClr val="FFFF00"/>
                </a:highlight>
                <a:latin typeface="Arial Black" panose="020B0A0402010202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800"/>
              </a:spcAft>
            </a:pPr>
            <a:endParaRPr lang="en-US" sz="800" dirty="0">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dirty="0">
                <a:solidFill>
                  <a:srgbClr val="FF0000"/>
                </a:solidFill>
                <a:effectLst/>
                <a:highlight>
                  <a:srgbClr val="FFFF00"/>
                </a:highlight>
                <a:latin typeface="Arial Black" panose="020B0A04020102020204" pitchFamily="34" charset="0"/>
                <a:ea typeface="Calibri" panose="020F0502020204030204" pitchFamily="34" charset="0"/>
                <a:cs typeface="Times New Roman" panose="02020603050405020304" pitchFamily="18" charset="0"/>
              </a:rPr>
              <a:t>General Servic</a:t>
            </a:r>
            <a:r>
              <a:rPr lang="en-US" sz="2800" dirty="0">
                <a:solidFill>
                  <a:srgbClr val="FF0000"/>
                </a:solidFill>
                <a:highlight>
                  <a:srgbClr val="FFFF00"/>
                </a:highlight>
                <a:latin typeface="Arial Black" panose="020B0A04020102020204" pitchFamily="34" charset="0"/>
                <a:ea typeface="Calibri" panose="020F0502020204030204" pitchFamily="34" charset="0"/>
                <a:cs typeface="Times New Roman" panose="02020603050405020304" pitchFamily="18" charset="0"/>
              </a:rPr>
              <a:t>e Representatives</a:t>
            </a:r>
          </a:p>
          <a:p>
            <a:pPr marL="0" marR="0" algn="ctr">
              <a:lnSpc>
                <a:spcPct val="107000"/>
              </a:lnSpc>
              <a:spcBef>
                <a:spcPts val="0"/>
              </a:spcBef>
              <a:spcAft>
                <a:spcPts val="800"/>
              </a:spcAft>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Alternate GSRs, when the GSR is not present</a:t>
            </a:r>
          </a:p>
          <a:p>
            <a:pPr marL="0" marR="0" algn="ctr">
              <a:lnSpc>
                <a:spcPct val="107000"/>
              </a:lnSpc>
              <a:spcBef>
                <a:spcPts val="0"/>
              </a:spcBef>
              <a:spcAft>
                <a:spcPts val="800"/>
              </a:spcAft>
            </a:pPr>
            <a:r>
              <a:rPr lang="en-US" sz="2800" dirty="0">
                <a:solidFill>
                  <a:srgbClr val="FF0000"/>
                </a:solidFill>
                <a:highlight>
                  <a:srgbClr val="FFFF00"/>
                </a:highlight>
                <a:latin typeface="Arial Black" panose="020B0A04020102020204" pitchFamily="34" charset="0"/>
                <a:ea typeface="Calibri" panose="020F0502020204030204" pitchFamily="34" charset="0"/>
                <a:cs typeface="Times New Roman" panose="02020603050405020304" pitchFamily="18" charset="0"/>
              </a:rPr>
              <a:t>District Committee Members</a:t>
            </a:r>
          </a:p>
          <a:p>
            <a:pPr marL="0" marR="0" algn="ctr">
              <a:lnSpc>
                <a:spcPct val="107000"/>
              </a:lnSpc>
              <a:spcBef>
                <a:spcPts val="0"/>
              </a:spcBef>
              <a:spcAft>
                <a:spcPts val="800"/>
              </a:spcAft>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Alternate DCMs, if DCM is not present</a:t>
            </a:r>
          </a:p>
          <a:p>
            <a:pPr marL="0" marR="0" algn="ctr">
              <a:lnSpc>
                <a:spcPct val="107000"/>
              </a:lnSpc>
              <a:spcBef>
                <a:spcPts val="0"/>
              </a:spcBef>
              <a:spcAft>
                <a:spcPts val="800"/>
              </a:spcAft>
            </a:pPr>
            <a:r>
              <a:rPr lang="en-US" sz="2800" dirty="0">
                <a:solidFill>
                  <a:srgbClr val="FF0000"/>
                </a:solidFill>
                <a:effectLst/>
                <a:highlight>
                  <a:srgbClr val="FFFF00"/>
                </a:highlight>
                <a:latin typeface="Arial Black" panose="020B0A04020102020204" pitchFamily="34" charset="0"/>
                <a:ea typeface="Calibri" panose="020F0502020204030204" pitchFamily="34" charset="0"/>
                <a:cs typeface="Times New Roman" panose="02020603050405020304" pitchFamily="18" charset="0"/>
              </a:rPr>
              <a:t>Area Service Committee Chairs</a:t>
            </a:r>
          </a:p>
          <a:p>
            <a:pPr marL="0" marR="0" algn="ctr">
              <a:lnSpc>
                <a:spcPct val="107000"/>
              </a:lnSpc>
              <a:spcBef>
                <a:spcPts val="0"/>
              </a:spcBef>
              <a:spcAft>
                <a:spcPts val="800"/>
              </a:spcAft>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Co-Chairs, if Committee Chair is not present</a:t>
            </a:r>
          </a:p>
          <a:p>
            <a:pPr marL="0" marR="0" algn="ctr">
              <a:lnSpc>
                <a:spcPct val="107000"/>
              </a:lnSpc>
              <a:spcBef>
                <a:spcPts val="0"/>
              </a:spcBef>
              <a:spcAft>
                <a:spcPts val="800"/>
              </a:spcAft>
            </a:pPr>
            <a:r>
              <a:rPr lang="en-US" sz="2800" dirty="0">
                <a:solidFill>
                  <a:srgbClr val="FF0000"/>
                </a:solidFill>
                <a:highlight>
                  <a:srgbClr val="FFFF00"/>
                </a:highlight>
                <a:latin typeface="Arial Black" panose="020B0A04020102020204" pitchFamily="34" charset="0"/>
                <a:ea typeface="Calibri" panose="020F0502020204030204" pitchFamily="34" charset="0"/>
                <a:cs typeface="Times New Roman" panose="02020603050405020304" pitchFamily="18" charset="0"/>
              </a:rPr>
              <a:t>Area Officers</a:t>
            </a:r>
          </a:p>
          <a:p>
            <a:pPr marL="0" marR="0" algn="ctr">
              <a:lnSpc>
                <a:spcPct val="107000"/>
              </a:lnSpc>
              <a:spcBef>
                <a:spcPts val="0"/>
              </a:spcBef>
              <a:spcAft>
                <a:spcPts val="800"/>
              </a:spcAft>
            </a:pPr>
            <a:endParaRPr lang="en-US" sz="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Past Delegates do not vote unless they serve </a:t>
            </a:r>
          </a:p>
          <a:p>
            <a:pPr marL="0" marR="0" algn="ctr">
              <a:lnSpc>
                <a:spcPct val="107000"/>
              </a:lnSpc>
              <a:spcBef>
                <a:spcPts val="0"/>
              </a:spcBef>
              <a:spcAft>
                <a:spcPts val="800"/>
              </a:spcAft>
            </a:pPr>
            <a:r>
              <a:rPr lang="en-US" sz="2800"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in</a:t>
            </a:r>
            <a:r>
              <a:rPr lang="en-US" sz="2800" dirty="0">
                <a:effectLst/>
                <a:highlight>
                  <a:srgbClr val="FFFF00"/>
                </a:highlight>
                <a:latin typeface="Arial Black" panose="020B0A04020102020204" pitchFamily="34" charset="0"/>
                <a:ea typeface="Calibri" panose="020F0502020204030204" pitchFamily="34" charset="0"/>
                <a:cs typeface="Times New Roman" panose="02020603050405020304" pitchFamily="18" charset="0"/>
              </a:rPr>
              <a:t> a voting position such as Committee Chair</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2639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ADC7F-9BE7-45BF-ACB4-43E32382A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955"/>
            <a:ext cx="12192000" cy="8080328"/>
          </a:xfrm>
          <a:prstGeom prst="rect">
            <a:avLst/>
          </a:prstGeom>
        </p:spPr>
      </p:pic>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64852AF6-FC58-43A4-919D-46A664F255E4}"/>
              </a:ext>
            </a:extLst>
          </p:cNvPr>
          <p:cNvSpPr txBox="1"/>
          <p:nvPr/>
        </p:nvSpPr>
        <p:spPr>
          <a:xfrm>
            <a:off x="4183811" y="-142811"/>
            <a:ext cx="4727276" cy="7298473"/>
          </a:xfrm>
          <a:prstGeom prst="rect">
            <a:avLst/>
          </a:prstGeom>
          <a:noFill/>
        </p:spPr>
        <p:txBody>
          <a:bodyPr wrap="square">
            <a:spAutoFit/>
          </a:bodyPr>
          <a:lstStyle/>
          <a:p>
            <a:pPr marL="0" marR="0" algn="ctr">
              <a:lnSpc>
                <a:spcPct val="107000"/>
              </a:lnSpc>
              <a:spcBef>
                <a:spcPts val="0"/>
              </a:spcBef>
              <a:spcAft>
                <a:spcPts val="800"/>
              </a:spcAft>
            </a:pPr>
            <a:r>
              <a:rPr lang="en-US" sz="4400" i="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a:t>
            </a:r>
            <a:r>
              <a:rPr lang="en-US" sz="4400" i="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Our real purpose </a:t>
            </a:r>
          </a:p>
          <a:p>
            <a:pPr marL="0" marR="0" algn="ctr">
              <a:lnSpc>
                <a:spcPct val="107000"/>
              </a:lnSpc>
              <a:spcBef>
                <a:spcPts val="0"/>
              </a:spcBef>
              <a:spcAft>
                <a:spcPts val="800"/>
              </a:spcAft>
            </a:pPr>
            <a:r>
              <a:rPr lang="en-US" sz="4400" i="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is . . . </a:t>
            </a:r>
          </a:p>
          <a:p>
            <a:pPr marL="0" marR="0" algn="ctr">
              <a:lnSpc>
                <a:spcPct val="107000"/>
              </a:lnSpc>
              <a:spcBef>
                <a:spcPts val="0"/>
              </a:spcBef>
              <a:spcAft>
                <a:spcPts val="800"/>
              </a:spcAft>
            </a:pPr>
            <a:endParaRPr lang="en-US" sz="4400" i="1"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4400" i="1"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4400" i="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4400" i="1"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i="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400" i="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service . . .”</a:t>
            </a:r>
          </a:p>
        </p:txBody>
      </p:sp>
    </p:spTree>
    <p:extLst>
      <p:ext uri="{BB962C8B-B14F-4D97-AF65-F5344CB8AC3E}">
        <p14:creationId xmlns:p14="http://schemas.microsoft.com/office/powerpoint/2010/main" val="120287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CF37DEE-CCC9-4CCE-971E-68D5EFFBEC8C}"/>
              </a:ext>
            </a:extLst>
          </p:cNvPr>
          <p:cNvSpPr txBox="1"/>
          <p:nvPr/>
        </p:nvSpPr>
        <p:spPr>
          <a:xfrm>
            <a:off x="1388852" y="233103"/>
            <a:ext cx="8995769" cy="6001643"/>
          </a:xfrm>
          <a:prstGeom prst="rect">
            <a:avLst/>
          </a:prstGeom>
          <a:noFill/>
        </p:spPr>
        <p:txBody>
          <a:bodyPr wrap="square">
            <a:spAutoFit/>
          </a:bodyPr>
          <a:lstStyle/>
          <a:p>
            <a:pPr algn="ctr"/>
            <a:endParaRPr lang="en-US" sz="4800" b="1" dirty="0">
              <a:highlight>
                <a:srgbClr val="FFFF00"/>
              </a:highlight>
              <a:latin typeface="Arial Black" panose="020B0A04020102020204" pitchFamily="34" charset="0"/>
              <a:cs typeface="Arial" panose="020B0604020202020204" pitchFamily="34" charset="0"/>
            </a:endParaRPr>
          </a:p>
          <a:p>
            <a:pPr algn="ctr"/>
            <a:r>
              <a:rPr lang="en-US" sz="4800" b="1" dirty="0">
                <a:solidFill>
                  <a:srgbClr val="FF0000"/>
                </a:solidFill>
                <a:highlight>
                  <a:srgbClr val="FFFF00"/>
                </a:highlight>
                <a:latin typeface="Arial Black" panose="020B0A04020102020204" pitchFamily="34" charset="0"/>
                <a:cs typeface="Arial" panose="020B0604020202020204" pitchFamily="34" charset="0"/>
              </a:rPr>
              <a:t>Panel 68 Area 29 Past Delegate</a:t>
            </a:r>
          </a:p>
          <a:p>
            <a:pPr algn="ctr"/>
            <a:endParaRPr lang="en-US" sz="4800" b="1" dirty="0">
              <a:solidFill>
                <a:srgbClr val="FF0000"/>
              </a:solidFill>
              <a:highlight>
                <a:srgbClr val="FFFF00"/>
              </a:highlight>
              <a:latin typeface="Arial Black" panose="020B0A04020102020204" pitchFamily="34" charset="0"/>
              <a:cs typeface="Arial" panose="020B0604020202020204" pitchFamily="34" charset="0"/>
            </a:endParaRPr>
          </a:p>
          <a:p>
            <a:pPr algn="ctr"/>
            <a:r>
              <a:rPr lang="en-US" sz="4800" b="1" dirty="0">
                <a:highlight>
                  <a:srgbClr val="FFFF00"/>
                </a:highlight>
                <a:latin typeface="Arial Black" panose="020B0A04020102020204" pitchFamily="34" charset="0"/>
                <a:cs typeface="Arial" panose="020B0604020202020204" pitchFamily="34" charset="0"/>
              </a:rPr>
              <a:t>President of Maryland General Service, Inc.</a:t>
            </a:r>
          </a:p>
          <a:p>
            <a:pPr algn="ctr"/>
            <a:endParaRPr lang="en-US" sz="4800" b="1" dirty="0">
              <a:highlight>
                <a:srgbClr val="FFFF00"/>
              </a:highlight>
              <a:latin typeface="Arial Black" panose="020B0A04020102020204" pitchFamily="34" charset="0"/>
              <a:cs typeface="Arial" panose="020B0604020202020204" pitchFamily="34" charset="0"/>
            </a:endParaRPr>
          </a:p>
          <a:p>
            <a:pPr algn="ctr"/>
            <a:r>
              <a:rPr lang="en-US" sz="4800" b="1" dirty="0">
                <a:solidFill>
                  <a:srgbClr val="FF0000"/>
                </a:solidFill>
                <a:highlight>
                  <a:srgbClr val="FFFF00"/>
                </a:highlight>
                <a:latin typeface="Arial Black" panose="020B0A04020102020204" pitchFamily="34" charset="0"/>
                <a:cs typeface="Arial" panose="020B0604020202020204" pitchFamily="34" charset="0"/>
              </a:rPr>
              <a:t>CARC-1 Mentor</a:t>
            </a:r>
          </a:p>
        </p:txBody>
      </p:sp>
    </p:spTree>
    <p:extLst>
      <p:ext uri="{BB962C8B-B14F-4D97-AF65-F5344CB8AC3E}">
        <p14:creationId xmlns:p14="http://schemas.microsoft.com/office/powerpoint/2010/main" val="627087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3EBBCA-F662-4A20-9DFF-4B60BC674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19" y="-455862"/>
            <a:ext cx="12459419" cy="7288760"/>
          </a:xfrm>
          <a:prstGeom prst="rect">
            <a:avLst/>
          </a:prstGeom>
        </p:spPr>
      </p:pic>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48EA012D-500C-4A04-B8DC-93F08F0EE2B4}"/>
              </a:ext>
            </a:extLst>
          </p:cNvPr>
          <p:cNvSpPr txBox="1"/>
          <p:nvPr/>
        </p:nvSpPr>
        <p:spPr>
          <a:xfrm>
            <a:off x="71169" y="1702367"/>
            <a:ext cx="6094562" cy="2123658"/>
          </a:xfrm>
          <a:prstGeom prst="rect">
            <a:avLst/>
          </a:prstGeom>
          <a:noFill/>
        </p:spPr>
        <p:txBody>
          <a:bodyPr wrap="square">
            <a:spAutoFit/>
          </a:bodyPr>
          <a:lstStyle/>
          <a:p>
            <a:pPr algn="ctr"/>
            <a:r>
              <a:rPr lang="en-US" sz="4400" i="1" dirty="0">
                <a:solidFill>
                  <a:srgbClr val="FF0000"/>
                </a:solidFill>
                <a:effectLst/>
                <a:latin typeface="Arial Black" panose="020B0A04020102020204" pitchFamily="34" charset="0"/>
                <a:ea typeface="Calibri" panose="020F0502020204030204" pitchFamily="34" charset="0"/>
              </a:rPr>
              <a:t>“Maybe you should stand and leave the choice to God.” </a:t>
            </a:r>
            <a:endParaRPr lang="en-US" sz="4400" i="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012685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E908D279-6861-44C2-A879-3432BDB32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394" y="-116792"/>
            <a:ext cx="6517211" cy="7091584"/>
          </a:xfrm>
          <a:prstGeom prst="rect">
            <a:avLst/>
          </a:prstGeom>
        </p:spPr>
      </p:pic>
      <p:sp>
        <p:nvSpPr>
          <p:cNvPr id="8" name="TextBox 7">
            <a:extLst>
              <a:ext uri="{FF2B5EF4-FFF2-40B4-BE49-F238E27FC236}">
                <a16:creationId xmlns:a16="http://schemas.microsoft.com/office/drawing/2014/main" id="{67CAC723-1751-461F-9BE7-280DA4EB3605}"/>
              </a:ext>
            </a:extLst>
          </p:cNvPr>
          <p:cNvSpPr txBox="1"/>
          <p:nvPr/>
        </p:nvSpPr>
        <p:spPr>
          <a:xfrm>
            <a:off x="1664897" y="197346"/>
            <a:ext cx="2139352" cy="6463308"/>
          </a:xfrm>
          <a:prstGeom prst="rect">
            <a:avLst/>
          </a:prstGeom>
          <a:noFill/>
        </p:spPr>
        <p:txBody>
          <a:bodyPr wrap="square" rtlCol="0">
            <a:spAutoFit/>
          </a:bodyPr>
          <a:lstStyle/>
          <a:p>
            <a:r>
              <a:rPr lang="en-US" b="1" u="sng" dirty="0"/>
              <a:t>MGS Committees</a:t>
            </a:r>
            <a:r>
              <a:rPr lang="en-US" dirty="0"/>
              <a:t>:</a:t>
            </a:r>
          </a:p>
          <a:p>
            <a:r>
              <a:rPr lang="en-US" dirty="0"/>
              <a:t>Accessibilities</a:t>
            </a:r>
          </a:p>
          <a:p>
            <a:r>
              <a:rPr lang="en-US" dirty="0"/>
              <a:t>Archives</a:t>
            </a:r>
          </a:p>
          <a:p>
            <a:r>
              <a:rPr lang="en-US" dirty="0"/>
              <a:t>Audio</a:t>
            </a:r>
          </a:p>
          <a:p>
            <a:r>
              <a:rPr lang="en-US" dirty="0"/>
              <a:t>CARCs</a:t>
            </a:r>
          </a:p>
          <a:p>
            <a:r>
              <a:rPr lang="en-US" dirty="0"/>
              <a:t>C.P.C.</a:t>
            </a:r>
          </a:p>
          <a:p>
            <a:r>
              <a:rPr lang="en-US" dirty="0"/>
              <a:t>Corrections</a:t>
            </a:r>
          </a:p>
          <a:p>
            <a:r>
              <a:rPr lang="en-US" dirty="0"/>
              <a:t>Finance</a:t>
            </a:r>
          </a:p>
          <a:p>
            <a:r>
              <a:rPr lang="en-US" dirty="0"/>
              <a:t>Grapevine</a:t>
            </a:r>
          </a:p>
          <a:p>
            <a:r>
              <a:rPr lang="en-US" dirty="0"/>
              <a:t>Host</a:t>
            </a:r>
          </a:p>
          <a:p>
            <a:r>
              <a:rPr lang="en-US" dirty="0"/>
              <a:t>Intergroup Liaison</a:t>
            </a:r>
          </a:p>
          <a:p>
            <a:r>
              <a:rPr lang="en-US" dirty="0"/>
              <a:t>Literature</a:t>
            </a:r>
          </a:p>
          <a:p>
            <a:r>
              <a:rPr lang="en-US" dirty="0" err="1"/>
              <a:t>Margenser</a:t>
            </a:r>
            <a:endParaRPr lang="en-US" dirty="0"/>
          </a:p>
          <a:p>
            <a:r>
              <a:rPr lang="en-US" dirty="0"/>
              <a:t>Mini-Conference</a:t>
            </a:r>
          </a:p>
          <a:p>
            <a:r>
              <a:rPr lang="en-US" dirty="0"/>
              <a:t>Parliamentarian</a:t>
            </a:r>
          </a:p>
          <a:p>
            <a:r>
              <a:rPr lang="en-US" dirty="0"/>
              <a:t>Policy &amp; Procedure</a:t>
            </a:r>
          </a:p>
          <a:p>
            <a:r>
              <a:rPr lang="en-US" dirty="0"/>
              <a:t>Public Information</a:t>
            </a:r>
          </a:p>
          <a:p>
            <a:r>
              <a:rPr lang="en-US" dirty="0"/>
              <a:t>Registrar</a:t>
            </a:r>
          </a:p>
          <a:p>
            <a:r>
              <a:rPr lang="en-US" dirty="0"/>
              <a:t>State Convention</a:t>
            </a:r>
          </a:p>
          <a:p>
            <a:r>
              <a:rPr lang="en-US" dirty="0"/>
              <a:t>Technology</a:t>
            </a:r>
          </a:p>
          <a:p>
            <a:r>
              <a:rPr lang="en-US" dirty="0"/>
              <a:t>Treatment</a:t>
            </a:r>
          </a:p>
          <a:p>
            <a:r>
              <a:rPr lang="en-US" dirty="0"/>
              <a:t>Webmaster</a:t>
            </a:r>
          </a:p>
          <a:p>
            <a:r>
              <a:rPr lang="en-US" dirty="0"/>
              <a:t>Workshop</a:t>
            </a:r>
          </a:p>
        </p:txBody>
      </p:sp>
      <p:sp>
        <p:nvSpPr>
          <p:cNvPr id="2" name="TextBox 1">
            <a:extLst>
              <a:ext uri="{FF2B5EF4-FFF2-40B4-BE49-F238E27FC236}">
                <a16:creationId xmlns:a16="http://schemas.microsoft.com/office/drawing/2014/main" id="{0FA56082-FF84-4731-83FA-68B29FF15F58}"/>
              </a:ext>
            </a:extLst>
          </p:cNvPr>
          <p:cNvSpPr txBox="1"/>
          <p:nvPr/>
        </p:nvSpPr>
        <p:spPr>
          <a:xfrm>
            <a:off x="8945592" y="1246505"/>
            <a:ext cx="2518831" cy="4524315"/>
          </a:xfrm>
          <a:prstGeom prst="rect">
            <a:avLst/>
          </a:prstGeom>
          <a:noFill/>
        </p:spPr>
        <p:txBody>
          <a:bodyPr wrap="none" rtlCol="0">
            <a:spAutoFit/>
          </a:bodyPr>
          <a:lstStyle/>
          <a:p>
            <a:pPr algn="ctr"/>
            <a:r>
              <a:rPr lang="en-US" dirty="0"/>
              <a:t>Biennial Area 29 Election</a:t>
            </a:r>
          </a:p>
          <a:p>
            <a:pPr algn="ctr"/>
            <a:r>
              <a:rPr lang="en-US" dirty="0"/>
              <a:t>October 16, 2021</a:t>
            </a:r>
          </a:p>
          <a:p>
            <a:pPr algn="ctr"/>
            <a:r>
              <a:rPr lang="en-US" dirty="0"/>
              <a:t>to elect our</a:t>
            </a:r>
          </a:p>
          <a:p>
            <a:pPr algn="ctr"/>
            <a:r>
              <a:rPr lang="en-US" dirty="0"/>
              <a:t>Panel 72, Area 29</a:t>
            </a:r>
          </a:p>
          <a:p>
            <a:pPr algn="ctr"/>
            <a:r>
              <a:rPr lang="en-US" dirty="0"/>
              <a:t>Officers:</a:t>
            </a:r>
          </a:p>
          <a:p>
            <a:pPr algn="ctr"/>
            <a:endParaRPr lang="en-US" sz="800" dirty="0"/>
          </a:p>
          <a:p>
            <a:pPr algn="ctr"/>
            <a:r>
              <a:rPr lang="en-US" dirty="0"/>
              <a:t>Delegate</a:t>
            </a:r>
          </a:p>
          <a:p>
            <a:pPr algn="ctr"/>
            <a:r>
              <a:rPr lang="en-US" dirty="0"/>
              <a:t>Alternate Delegate</a:t>
            </a:r>
          </a:p>
          <a:p>
            <a:pPr algn="ctr"/>
            <a:r>
              <a:rPr lang="en-US" dirty="0"/>
              <a:t>Area Chairperson</a:t>
            </a:r>
          </a:p>
          <a:p>
            <a:pPr algn="ctr"/>
            <a:r>
              <a:rPr lang="en-US" dirty="0"/>
              <a:t>Area Secretary</a:t>
            </a:r>
          </a:p>
          <a:p>
            <a:pPr algn="ctr"/>
            <a:r>
              <a:rPr lang="en-US" dirty="0"/>
              <a:t>Area Treasurer</a:t>
            </a:r>
          </a:p>
          <a:p>
            <a:pPr algn="ctr"/>
            <a:endParaRPr lang="en-US" dirty="0"/>
          </a:p>
          <a:p>
            <a:pPr algn="ctr"/>
            <a:r>
              <a:rPr lang="en-US" dirty="0"/>
              <a:t>Term of service is </a:t>
            </a:r>
          </a:p>
          <a:p>
            <a:pPr algn="ctr"/>
            <a:r>
              <a:rPr lang="en-US" dirty="0"/>
              <a:t>January 1, 2022</a:t>
            </a:r>
          </a:p>
          <a:p>
            <a:pPr algn="ctr"/>
            <a:r>
              <a:rPr lang="en-US" dirty="0"/>
              <a:t>through </a:t>
            </a:r>
          </a:p>
          <a:p>
            <a:pPr algn="ctr"/>
            <a:r>
              <a:rPr lang="en-US" dirty="0"/>
              <a:t>December 31, 2023</a:t>
            </a:r>
          </a:p>
        </p:txBody>
      </p:sp>
    </p:spTree>
    <p:extLst>
      <p:ext uri="{BB962C8B-B14F-4D97-AF65-F5344CB8AC3E}">
        <p14:creationId xmlns:p14="http://schemas.microsoft.com/office/powerpoint/2010/main" val="151690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AABEAE63-58F3-4E43-BE21-638E67D62B5D}"/>
              </a:ext>
            </a:extLst>
          </p:cNvPr>
          <p:cNvSpPr txBox="1"/>
          <p:nvPr/>
        </p:nvSpPr>
        <p:spPr>
          <a:xfrm>
            <a:off x="3001993" y="108821"/>
            <a:ext cx="6469811" cy="6832640"/>
          </a:xfrm>
          <a:prstGeom prst="rect">
            <a:avLst/>
          </a:prstGeom>
          <a:noFill/>
        </p:spPr>
        <p:txBody>
          <a:bodyPr wrap="square">
            <a:spAutoFit/>
          </a:bodyPr>
          <a:lstStyle/>
          <a:p>
            <a:pPr algn="ctr"/>
            <a:r>
              <a:rPr lang="en-US" sz="1600" b="1" dirty="0"/>
              <a:t>Maryland General Service Area 29 Assembly Handbook </a:t>
            </a:r>
          </a:p>
          <a:p>
            <a:endParaRPr lang="en-US" sz="1400" dirty="0"/>
          </a:p>
          <a:p>
            <a:pPr algn="ctr"/>
            <a:r>
              <a:rPr lang="en-US" sz="1600" b="1" u="sng" dirty="0"/>
              <a:t>Election of Area 29 Officers </a:t>
            </a:r>
          </a:p>
          <a:p>
            <a:endParaRPr lang="en-US" sz="800" dirty="0"/>
          </a:p>
          <a:p>
            <a:r>
              <a:rPr lang="en-US" sz="1400" b="1" dirty="0"/>
              <a:t>Timing of the Elections </a:t>
            </a:r>
          </a:p>
          <a:p>
            <a:endParaRPr lang="en-US" sz="800" b="1" dirty="0"/>
          </a:p>
          <a:p>
            <a:r>
              <a:rPr lang="en-US" sz="1100" dirty="0"/>
              <a:t>The election of all Area Officers is held in October of the odd-numbered years. </a:t>
            </a:r>
          </a:p>
          <a:p>
            <a:endParaRPr lang="en-US" sz="800" dirty="0"/>
          </a:p>
          <a:p>
            <a:r>
              <a:rPr lang="en-US" sz="1400" b="1" dirty="0"/>
              <a:t>Eligibility for Nomination </a:t>
            </a:r>
          </a:p>
          <a:p>
            <a:endParaRPr lang="en-US" sz="800" dirty="0"/>
          </a:p>
          <a:p>
            <a:r>
              <a:rPr lang="en-US" sz="1400" b="1" dirty="0"/>
              <a:t>            </a:t>
            </a:r>
            <a:r>
              <a:rPr lang="en-US" sz="1100" b="1" dirty="0"/>
              <a:t>Delegate</a:t>
            </a:r>
            <a:r>
              <a:rPr lang="en-US" sz="1100" dirty="0"/>
              <a:t>—All current and past Area 29 Maryland General Service Area Committee Members, excluding current and past Delegates. </a:t>
            </a:r>
          </a:p>
          <a:p>
            <a:endParaRPr lang="en-US" sz="1100" dirty="0"/>
          </a:p>
          <a:p>
            <a:r>
              <a:rPr lang="en-US" sz="1100" b="1" dirty="0"/>
              <a:t>               Alternate Delegate</a:t>
            </a:r>
            <a:r>
              <a:rPr lang="en-US" sz="1100" dirty="0"/>
              <a:t>—All current and past Area 29 Maryland General Service Area Committee Members. </a:t>
            </a:r>
          </a:p>
          <a:p>
            <a:endParaRPr lang="en-US" sz="800" dirty="0"/>
          </a:p>
          <a:p>
            <a:r>
              <a:rPr lang="en-US" sz="1100" b="1" dirty="0"/>
              <a:t>               Chairperson, Secretary, Treasurer</a:t>
            </a:r>
            <a:r>
              <a:rPr lang="en-US" sz="1100" dirty="0"/>
              <a:t>—All current and past Area 29 Maryland General Service Area Committee Members, and all DCMs-elect. </a:t>
            </a:r>
          </a:p>
          <a:p>
            <a:endParaRPr lang="en-US" sz="1100" dirty="0"/>
          </a:p>
          <a:p>
            <a:r>
              <a:rPr lang="en-US" sz="1100" dirty="0"/>
              <a:t>Prior to the closing of nominations for each of the above positions, the Assembly is asked if it wishes to open the nominations to any other individual member of A.A. If approved by a simple majority, additional nominations are then accepted, when seconded. All nominees must be present at the time of voting to be eligible for election to any position. </a:t>
            </a:r>
          </a:p>
          <a:p>
            <a:endParaRPr lang="en-US" sz="1100" dirty="0"/>
          </a:p>
          <a:p>
            <a:r>
              <a:rPr lang="en-US" sz="1400" b="1" dirty="0"/>
              <a:t>Voting Procedure </a:t>
            </a:r>
          </a:p>
          <a:p>
            <a:endParaRPr lang="en-US" sz="800" b="1" dirty="0"/>
          </a:p>
          <a:p>
            <a:r>
              <a:rPr lang="en-US" sz="1100" dirty="0"/>
              <a:t>Third Legacy procedure, as described on pages S21 and S22 of the 2018-2020 A.A. Service Manual, and illustrated on the following page, is used to elect each of the above trusted servants. Election Procedure Delegate / Alternate Delegate, Chairperson, Secretary, Treasurer— The most recent past Delegate will conduct the election. Other past delegates attending the October election assembly will be responsible for the tallying of ballots. Eligibility to Vote The following trusted servants are eligible</a:t>
            </a:r>
          </a:p>
          <a:p>
            <a:endParaRPr lang="en-US" sz="800" dirty="0"/>
          </a:p>
          <a:p>
            <a:r>
              <a:rPr lang="en-US" sz="1400" b="1" dirty="0"/>
              <a:t>Election Procedure</a:t>
            </a:r>
          </a:p>
          <a:p>
            <a:endParaRPr lang="en-US" sz="800" b="1" dirty="0"/>
          </a:p>
          <a:p>
            <a:r>
              <a:rPr lang="en-US" sz="1100" i="1" dirty="0"/>
              <a:t>Delegate / Alternate Delegate, Chairperson, Secretary, Treasurer</a:t>
            </a:r>
            <a:r>
              <a:rPr lang="en-US" sz="1100" dirty="0"/>
              <a:t>— The most recent past Delegate will conduct the election. Other past delegates attending the October election assembly will be responsible for the tallying of ballots. Eligibility to Vote The following trusted servants are eligible to vote: Area Officers – Delegate, Alternate Delegate, Chairperson, Secretary, Treasurer GSRs (or their alternates), DCMs (or their alternates), Chairpersons of Area Service Committees (or their Co-Chairs)</a:t>
            </a:r>
          </a:p>
        </p:txBody>
      </p:sp>
    </p:spTree>
    <p:extLst>
      <p:ext uri="{BB962C8B-B14F-4D97-AF65-F5344CB8AC3E}">
        <p14:creationId xmlns:p14="http://schemas.microsoft.com/office/powerpoint/2010/main" val="120033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86D0358F-DFB9-4257-A8D2-76CC08E53342}"/>
              </a:ext>
            </a:extLst>
          </p:cNvPr>
          <p:cNvSpPr txBox="1"/>
          <p:nvPr/>
        </p:nvSpPr>
        <p:spPr>
          <a:xfrm>
            <a:off x="2018581" y="233103"/>
            <a:ext cx="7910422" cy="6001643"/>
          </a:xfrm>
          <a:prstGeom prst="rect">
            <a:avLst/>
          </a:prstGeom>
          <a:noFill/>
        </p:spPr>
        <p:txBody>
          <a:bodyPr wrap="square">
            <a:spAutoFit/>
          </a:bodyPr>
          <a:lstStyle/>
          <a:p>
            <a:pPr algn="ctr"/>
            <a:r>
              <a:rPr lang="en-US" sz="2400" dirty="0">
                <a:solidFill>
                  <a:srgbClr val="FF0000"/>
                </a:solidFill>
                <a:highlight>
                  <a:srgbClr val="FFFF00"/>
                </a:highlight>
                <a:latin typeface="Arial Black" panose="020B0A04020102020204" pitchFamily="34" charset="0"/>
              </a:rPr>
              <a:t>Biennial Area 29 Election</a:t>
            </a:r>
          </a:p>
          <a:p>
            <a:pPr algn="ctr"/>
            <a:r>
              <a:rPr lang="en-US" sz="2400" dirty="0">
                <a:highlight>
                  <a:srgbClr val="FFFF00"/>
                </a:highlight>
                <a:latin typeface="Arial Black" panose="020B0A04020102020204" pitchFamily="34" charset="0"/>
              </a:rPr>
              <a:t>October 16, 2021</a:t>
            </a:r>
          </a:p>
          <a:p>
            <a:pPr algn="ctr"/>
            <a:r>
              <a:rPr lang="en-US" sz="2400" dirty="0">
                <a:solidFill>
                  <a:srgbClr val="FF0000"/>
                </a:solidFill>
                <a:highlight>
                  <a:srgbClr val="FFFF00"/>
                </a:highlight>
                <a:latin typeface="Arial Black" panose="020B0A04020102020204" pitchFamily="34" charset="0"/>
              </a:rPr>
              <a:t>to elect our</a:t>
            </a:r>
          </a:p>
          <a:p>
            <a:pPr algn="ctr"/>
            <a:r>
              <a:rPr lang="en-US" sz="2400" dirty="0">
                <a:highlight>
                  <a:srgbClr val="FFFF00"/>
                </a:highlight>
                <a:latin typeface="Arial Black" panose="020B0A04020102020204" pitchFamily="34" charset="0"/>
              </a:rPr>
              <a:t>Panel 72, Area 29</a:t>
            </a:r>
          </a:p>
          <a:p>
            <a:pPr algn="ctr"/>
            <a:r>
              <a:rPr lang="en-US" sz="2400" dirty="0">
                <a:highlight>
                  <a:srgbClr val="FFFF00"/>
                </a:highlight>
                <a:latin typeface="Arial Black" panose="020B0A04020102020204" pitchFamily="34" charset="0"/>
              </a:rPr>
              <a:t>Officers:</a:t>
            </a:r>
          </a:p>
          <a:p>
            <a:pPr algn="ctr"/>
            <a:endParaRPr lang="en-US" sz="2400" dirty="0">
              <a:solidFill>
                <a:srgbClr val="FF0000"/>
              </a:solidFill>
              <a:highlight>
                <a:srgbClr val="FFFF00"/>
              </a:highlight>
              <a:latin typeface="Arial Black" panose="020B0A04020102020204" pitchFamily="34" charset="0"/>
            </a:endParaRPr>
          </a:p>
          <a:p>
            <a:pPr algn="ctr"/>
            <a:r>
              <a:rPr lang="en-US" sz="2400" dirty="0">
                <a:solidFill>
                  <a:srgbClr val="FF0000"/>
                </a:solidFill>
                <a:highlight>
                  <a:srgbClr val="FFFF00"/>
                </a:highlight>
                <a:latin typeface="Arial Black" panose="020B0A04020102020204" pitchFamily="34" charset="0"/>
              </a:rPr>
              <a:t>Delegate</a:t>
            </a:r>
          </a:p>
          <a:p>
            <a:pPr algn="ctr"/>
            <a:r>
              <a:rPr lang="en-US" sz="2400" dirty="0">
                <a:highlight>
                  <a:srgbClr val="FFFF00"/>
                </a:highlight>
                <a:latin typeface="Arial Black" panose="020B0A04020102020204" pitchFamily="34" charset="0"/>
              </a:rPr>
              <a:t>Alternate Delegate</a:t>
            </a:r>
          </a:p>
          <a:p>
            <a:pPr algn="ctr"/>
            <a:r>
              <a:rPr lang="en-US" sz="2400" dirty="0">
                <a:solidFill>
                  <a:srgbClr val="FF0000"/>
                </a:solidFill>
                <a:highlight>
                  <a:srgbClr val="FFFF00"/>
                </a:highlight>
                <a:latin typeface="Arial Black" panose="020B0A04020102020204" pitchFamily="34" charset="0"/>
              </a:rPr>
              <a:t>Area Chairperson</a:t>
            </a:r>
          </a:p>
          <a:p>
            <a:pPr algn="ctr"/>
            <a:r>
              <a:rPr lang="en-US" sz="2400" dirty="0">
                <a:highlight>
                  <a:srgbClr val="FFFF00"/>
                </a:highlight>
                <a:latin typeface="Arial Black" panose="020B0A04020102020204" pitchFamily="34" charset="0"/>
              </a:rPr>
              <a:t>Area Secretary</a:t>
            </a:r>
          </a:p>
          <a:p>
            <a:pPr algn="ctr"/>
            <a:r>
              <a:rPr lang="en-US" sz="2400" dirty="0">
                <a:solidFill>
                  <a:srgbClr val="FF0000"/>
                </a:solidFill>
                <a:highlight>
                  <a:srgbClr val="FFFF00"/>
                </a:highlight>
                <a:latin typeface="Arial Black" panose="020B0A04020102020204" pitchFamily="34" charset="0"/>
              </a:rPr>
              <a:t>Area Treasurer</a:t>
            </a:r>
          </a:p>
          <a:p>
            <a:pPr algn="ctr"/>
            <a:endParaRPr lang="en-US" sz="2400" dirty="0">
              <a:solidFill>
                <a:srgbClr val="FF0000"/>
              </a:solidFill>
              <a:highlight>
                <a:srgbClr val="FFFF00"/>
              </a:highlight>
              <a:latin typeface="Arial Black" panose="020B0A04020102020204" pitchFamily="34" charset="0"/>
            </a:endParaRPr>
          </a:p>
          <a:p>
            <a:pPr algn="ctr"/>
            <a:r>
              <a:rPr lang="en-US" sz="2400" dirty="0">
                <a:highlight>
                  <a:srgbClr val="FFFF00"/>
                </a:highlight>
                <a:latin typeface="Arial Black" panose="020B0A04020102020204" pitchFamily="34" charset="0"/>
              </a:rPr>
              <a:t>Term of service is</a:t>
            </a:r>
            <a:r>
              <a:rPr lang="en-US" sz="2400" dirty="0">
                <a:solidFill>
                  <a:srgbClr val="FF0000"/>
                </a:solidFill>
                <a:highlight>
                  <a:srgbClr val="FFFF00"/>
                </a:highlight>
                <a:latin typeface="Arial Black" panose="020B0A04020102020204" pitchFamily="34" charset="0"/>
              </a:rPr>
              <a:t> </a:t>
            </a:r>
          </a:p>
          <a:p>
            <a:pPr algn="ctr"/>
            <a:r>
              <a:rPr lang="en-US" sz="2400" dirty="0">
                <a:solidFill>
                  <a:srgbClr val="FF0000"/>
                </a:solidFill>
                <a:highlight>
                  <a:srgbClr val="FFFF00"/>
                </a:highlight>
                <a:latin typeface="Arial Black" panose="020B0A04020102020204" pitchFamily="34" charset="0"/>
              </a:rPr>
              <a:t>January 1, 2022</a:t>
            </a:r>
          </a:p>
          <a:p>
            <a:pPr algn="ctr"/>
            <a:r>
              <a:rPr lang="en-US" sz="2400" dirty="0">
                <a:solidFill>
                  <a:srgbClr val="FF0000"/>
                </a:solidFill>
                <a:highlight>
                  <a:srgbClr val="FFFF00"/>
                </a:highlight>
                <a:latin typeface="Arial Black" panose="020B0A04020102020204" pitchFamily="34" charset="0"/>
              </a:rPr>
              <a:t>through </a:t>
            </a:r>
          </a:p>
          <a:p>
            <a:pPr algn="ctr"/>
            <a:r>
              <a:rPr lang="en-US" sz="2400" dirty="0">
                <a:solidFill>
                  <a:srgbClr val="FF0000"/>
                </a:solidFill>
                <a:highlight>
                  <a:srgbClr val="FFFF00"/>
                </a:highlight>
                <a:latin typeface="Arial Black" panose="020B0A04020102020204" pitchFamily="34" charset="0"/>
              </a:rPr>
              <a:t>December 31, 2023</a:t>
            </a:r>
          </a:p>
        </p:txBody>
      </p:sp>
    </p:spTree>
    <p:extLst>
      <p:ext uri="{BB962C8B-B14F-4D97-AF65-F5344CB8AC3E}">
        <p14:creationId xmlns:p14="http://schemas.microsoft.com/office/powerpoint/2010/main" val="132898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9C46AD2-F6B6-4199-A8EB-B716A597F988}"/>
              </a:ext>
            </a:extLst>
          </p:cNvPr>
          <p:cNvSpPr txBox="1"/>
          <p:nvPr/>
        </p:nvSpPr>
        <p:spPr>
          <a:xfrm>
            <a:off x="1729740" y="0"/>
            <a:ext cx="8732519" cy="7560468"/>
          </a:xfrm>
          <a:prstGeom prst="rect">
            <a:avLst/>
          </a:prstGeom>
          <a:noFill/>
        </p:spPr>
        <p:txBody>
          <a:bodyPr wrap="square">
            <a:spAutoFit/>
          </a:bodyPr>
          <a:lstStyle/>
          <a:p>
            <a:pPr marL="0" marR="0" algn="ctr">
              <a:lnSpc>
                <a:spcPct val="107000"/>
              </a:lnSpc>
              <a:spcBef>
                <a:spcPts val="0"/>
              </a:spcBef>
              <a:spcAft>
                <a:spcPts val="0"/>
              </a:spcAft>
            </a:pPr>
            <a:r>
              <a:rPr lang="en-US" sz="1400" b="1" u="heavy" dirty="0">
                <a:effectLst/>
                <a:latin typeface="Arial" panose="020B0604020202020204" pitchFamily="34" charset="0"/>
                <a:ea typeface="Calibri" panose="020F0502020204030204" pitchFamily="34" charset="0"/>
                <a:cs typeface="Times New Roman" panose="02020603050405020304" pitchFamily="18" charset="0"/>
              </a:rPr>
              <a:t>AREA 29 OFFICER ELECTION – A.A. SERVICE RESUME SHEET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This optional service resume sheet was approved by the Area 29 Assembly in 2015 and has been revised in 2021 by the MGS, Inc. Board of Directors.  Completed resumes from people who stand for officer positions will be shared with the voting members attending the Panel 72 Area 29 Election Assembly on October 16, 2021. Members who think they may stand are encouraged to submit a</a:t>
            </a:r>
            <a:r>
              <a:rPr lang="en-US" sz="1200" i="1" dirty="0">
                <a:effectLst/>
                <a:latin typeface="Arial" panose="020B0604020202020204" pitchFamily="34" charset="0"/>
                <a:ea typeface="Arial" panose="020B0604020202020204" pitchFamily="34" charset="0"/>
                <a:cs typeface="Arial" panose="020B0604020202020204" pitchFamily="34" charset="0"/>
              </a:rPr>
              <a:t> </a:t>
            </a:r>
            <a:r>
              <a:rPr lang="en-US" sz="1200" dirty="0">
                <a:effectLst/>
                <a:latin typeface="Arial" panose="020B0604020202020204" pitchFamily="34" charset="0"/>
                <a:ea typeface="Arial" panose="020B0604020202020204" pitchFamily="34" charset="0"/>
                <a:cs typeface="Arial" panose="020B0604020202020204" pitchFamily="34" charset="0"/>
              </a:rPr>
              <a:t>completed service resume to </a:t>
            </a:r>
            <a:r>
              <a:rPr lang="en-US" sz="1200" u="sng" dirty="0">
                <a:solidFill>
                  <a:srgbClr val="0563C1"/>
                </a:solidFill>
                <a:effectLst/>
                <a:latin typeface="Arial" panose="020B0604020202020204" pitchFamily="34" charset="0"/>
                <a:ea typeface="Arial" panose="020B0604020202020204" pitchFamily="34" charset="0"/>
                <a:cs typeface="Arial" panose="020B0604020202020204" pitchFamily="34" charset="0"/>
                <a:hlinkClick r:id="rId4"/>
              </a:rPr>
              <a:t>boardpresident@marylandaa.org</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no later than 12:00 noon on Friday, October 15, 2021</a:t>
            </a:r>
            <a:r>
              <a:rPr lang="en-US" sz="1200" dirty="0">
                <a:effectLst/>
                <a:latin typeface="Arial" panose="020B0604020202020204" pitchFamily="34" charset="0"/>
                <a:ea typeface="Arial" panose="020B0604020202020204" pitchFamily="34" charset="0"/>
                <a:cs typeface="Arial" panose="020B0604020202020204" pitchFamily="34" charset="0"/>
              </a:rPr>
              <a:t>.  Please send any questions you may have to that e-mail address.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3703320" algn="l"/>
                <a:tab pos="6807835" algn="l"/>
              </a:tabLs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3703320" algn="l"/>
                <a:tab pos="6807835" algn="l"/>
              </a:tabLst>
            </a:pPr>
            <a:r>
              <a:rPr lang="en-US" sz="1200" dirty="0">
                <a:effectLst/>
                <a:latin typeface="Arial" panose="020B0604020202020204" pitchFamily="34" charset="0"/>
                <a:ea typeface="Arial" panose="020B0604020202020204" pitchFamily="34" charset="0"/>
                <a:cs typeface="Arial" panose="020B0604020202020204" pitchFamily="34" charset="0"/>
              </a:rPr>
              <a:t>NAME:                                                                                                                  SOBRIETY</a:t>
            </a:r>
            <a:r>
              <a:rPr lang="en-US" sz="1200" spc="-15" dirty="0">
                <a:effectLst/>
                <a:latin typeface="Arial" panose="020B0604020202020204" pitchFamily="34" charset="0"/>
                <a:ea typeface="Arial" panose="020B0604020202020204" pitchFamily="34" charset="0"/>
                <a:cs typeface="Arial" panose="020B0604020202020204" pitchFamily="34" charset="0"/>
              </a:rPr>
              <a:t> </a:t>
            </a:r>
            <a:r>
              <a:rPr lang="en-US" sz="1200" dirty="0">
                <a:effectLst/>
                <a:latin typeface="Arial" panose="020B0604020202020204" pitchFamily="34" charset="0"/>
                <a:ea typeface="Arial" panose="020B0604020202020204" pitchFamily="34" charset="0"/>
                <a:cs typeface="Arial" panose="020B0604020202020204" pitchFamily="34" charset="0"/>
              </a:rPr>
              <a:t>DATE: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3724910" algn="l"/>
                <a:tab pos="5499735" algn="l"/>
                <a:tab pos="6850380" algn="l"/>
              </a:tabLs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3724910" algn="l"/>
                <a:tab pos="5499735" algn="l"/>
                <a:tab pos="6850380" algn="l"/>
              </a:tabLst>
            </a:pPr>
            <a:r>
              <a:rPr lang="en-US" sz="1200" dirty="0">
                <a:effectLst/>
                <a:latin typeface="Arial" panose="020B0604020202020204" pitchFamily="34" charset="0"/>
                <a:ea typeface="Arial" panose="020B0604020202020204" pitchFamily="34" charset="0"/>
                <a:cs typeface="Arial" panose="020B0604020202020204" pitchFamily="34" charset="0"/>
              </a:rPr>
              <a:t>HOME</a:t>
            </a:r>
            <a:r>
              <a:rPr lang="en-US" sz="1200" spc="-5" dirty="0">
                <a:effectLst/>
                <a:latin typeface="Arial" panose="020B0604020202020204" pitchFamily="34" charset="0"/>
                <a:ea typeface="Arial" panose="020B0604020202020204" pitchFamily="34" charset="0"/>
                <a:cs typeface="Arial" panose="020B0604020202020204" pitchFamily="34" charset="0"/>
              </a:rPr>
              <a:t> </a:t>
            </a:r>
            <a:r>
              <a:rPr lang="en-US" sz="1200" dirty="0">
                <a:effectLst/>
                <a:latin typeface="Arial" panose="020B0604020202020204" pitchFamily="34" charset="0"/>
                <a:ea typeface="Arial" panose="020B0604020202020204" pitchFamily="34" charset="0"/>
                <a:cs typeface="Arial" panose="020B0604020202020204" pitchFamily="34" charset="0"/>
              </a:rPr>
              <a:t>GROUP:                                                                                                    DISTRICT:         AREA: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6842760" algn="l"/>
              </a:tabLs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750"/>
              </a:spcBef>
              <a:spcAft>
                <a:spcPts val="0"/>
              </a:spcAft>
            </a:pPr>
            <a:r>
              <a:rPr lang="en-US" sz="1200" u="sng" dirty="0">
                <a:effectLst/>
                <a:latin typeface="Arial" panose="020B0604020202020204" pitchFamily="34" charset="0"/>
                <a:ea typeface="Arial" panose="020B0604020202020204" pitchFamily="34" charset="0"/>
                <a:cs typeface="Arial" panose="020B0604020202020204" pitchFamily="34" charset="0"/>
              </a:rPr>
              <a:t>A.A. SERVICE BACKGROUND</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400"/>
              </a:spcAft>
            </a:pPr>
            <a:r>
              <a:rPr lang="en-US" sz="1200" dirty="0">
                <a:effectLst/>
                <a:latin typeface="Arial" panose="020B0604020202020204" pitchFamily="34" charset="0"/>
                <a:ea typeface="Arial" panose="020B0604020202020204" pitchFamily="34" charset="0"/>
                <a:cs typeface="Arial" panose="020B0604020202020204" pitchFamily="34" charset="0"/>
              </a:rPr>
              <a:t>(Please specify experience in A.A. service.)</a:t>
            </a:r>
          </a:p>
          <a:p>
            <a:pPr marL="0" marR="0" algn="ctr">
              <a:lnSpc>
                <a:spcPct val="107000"/>
              </a:lnSpc>
              <a:spcBef>
                <a:spcPts val="0"/>
              </a:spcBef>
              <a:spcAft>
                <a:spcPts val="80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400"/>
              </a:spcBef>
              <a:spcAft>
                <a:spcPts val="400"/>
              </a:spcAft>
            </a:pPr>
            <a:r>
              <a:rPr lang="en-US" sz="1200" u="sng" dirty="0">
                <a:effectLst/>
                <a:latin typeface="Arial" panose="020B0604020202020204" pitchFamily="34" charset="0"/>
                <a:ea typeface="Calibri" panose="020F0502020204030204" pitchFamily="34" charset="0"/>
                <a:cs typeface="Arial" panose="020B0604020202020204" pitchFamily="34" charset="0"/>
              </a:rPr>
              <a:t>CURRENT A.A. SERVICE ACTIVITIES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1200" u="sng" dirty="0">
                <a:effectLst/>
                <a:latin typeface="Arial" panose="020B0604020202020204" pitchFamily="34" charset="0"/>
                <a:ea typeface="Arial" panose="020B0604020202020204" pitchFamily="34" charset="0"/>
                <a:cs typeface="Arial" panose="020B0604020202020204" pitchFamily="34" charset="0"/>
              </a:rPr>
              <a:t>RELEVANT OCCUPATIONAL AND/OR EDUCATIONAL BACKGROUND (OPTIONAL)</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531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9C46AD2-F6B6-4199-A8EB-B716A597F988}"/>
              </a:ext>
            </a:extLst>
          </p:cNvPr>
          <p:cNvSpPr txBox="1"/>
          <p:nvPr/>
        </p:nvSpPr>
        <p:spPr>
          <a:xfrm>
            <a:off x="1729740" y="0"/>
            <a:ext cx="8732519" cy="7560468"/>
          </a:xfrm>
          <a:prstGeom prst="rect">
            <a:avLst/>
          </a:prstGeom>
          <a:noFill/>
        </p:spPr>
        <p:txBody>
          <a:bodyPr wrap="square">
            <a:spAutoFit/>
          </a:bodyPr>
          <a:lstStyle/>
          <a:p>
            <a:pPr marL="0" marR="0" algn="ctr">
              <a:lnSpc>
                <a:spcPct val="107000"/>
              </a:lnSpc>
              <a:spcBef>
                <a:spcPts val="0"/>
              </a:spcBef>
              <a:spcAft>
                <a:spcPts val="0"/>
              </a:spcAft>
            </a:pPr>
            <a:r>
              <a:rPr lang="en-US" sz="1400" b="1" u="heavy" dirty="0">
                <a:effectLst/>
                <a:latin typeface="Arial" panose="020B0604020202020204" pitchFamily="34" charset="0"/>
                <a:ea typeface="Calibri" panose="020F0502020204030204" pitchFamily="34" charset="0"/>
                <a:cs typeface="Times New Roman" panose="02020603050405020304" pitchFamily="18" charset="0"/>
              </a:rPr>
              <a:t>AREA 29 OFFICER ELECTION – A.A. SERVICE RESUME SHEET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This optional service resume sheet was approved by the Area 29 Assembly in 2015 and has been revised in 2021 by the MGS, Inc. Board of Directors.  Completed resumes from people who stand for officer positions will be shared online with the voting members attending the Panel 72 Area 29 Election Assembly on October 16, 2021. Members who think they may stand are encouraged to submit a</a:t>
            </a:r>
            <a:r>
              <a:rPr lang="en-US" sz="1200" i="1" dirty="0">
                <a:effectLst/>
                <a:latin typeface="Arial" panose="020B0604020202020204" pitchFamily="34" charset="0"/>
                <a:ea typeface="Arial" panose="020B0604020202020204" pitchFamily="34" charset="0"/>
                <a:cs typeface="Arial" panose="020B0604020202020204" pitchFamily="34" charset="0"/>
              </a:rPr>
              <a:t> </a:t>
            </a:r>
            <a:r>
              <a:rPr lang="en-US" sz="1200" dirty="0">
                <a:effectLst/>
                <a:latin typeface="Arial" panose="020B0604020202020204" pitchFamily="34" charset="0"/>
                <a:ea typeface="Arial" panose="020B0604020202020204" pitchFamily="34" charset="0"/>
                <a:cs typeface="Arial" panose="020B0604020202020204" pitchFamily="34" charset="0"/>
              </a:rPr>
              <a:t>completed service resume to </a:t>
            </a:r>
            <a:r>
              <a:rPr lang="en-US" sz="1200" u="sng" dirty="0">
                <a:solidFill>
                  <a:srgbClr val="0563C1"/>
                </a:solidFill>
                <a:effectLst/>
                <a:latin typeface="Arial" panose="020B0604020202020204" pitchFamily="34" charset="0"/>
                <a:ea typeface="Arial" panose="020B0604020202020204" pitchFamily="34" charset="0"/>
                <a:cs typeface="Arial" panose="020B0604020202020204" pitchFamily="34" charset="0"/>
                <a:hlinkClick r:id="rId4"/>
              </a:rPr>
              <a:t>boardpresident@marylandaa.org</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no later than 12:00 noon on Friday, October 15, 2021</a:t>
            </a:r>
            <a:r>
              <a:rPr lang="en-US" sz="1200" dirty="0">
                <a:effectLst/>
                <a:latin typeface="Arial" panose="020B0604020202020204" pitchFamily="34" charset="0"/>
                <a:ea typeface="Arial" panose="020B0604020202020204" pitchFamily="34" charset="0"/>
                <a:cs typeface="Arial" panose="020B0604020202020204" pitchFamily="34" charset="0"/>
              </a:rPr>
              <a:t>.  Please send any questions you may have to that e-mail address.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3703320" algn="l"/>
                <a:tab pos="6807835" algn="l"/>
              </a:tabLs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3703320" algn="l"/>
                <a:tab pos="6807835" algn="l"/>
              </a:tabLst>
            </a:pPr>
            <a:r>
              <a:rPr lang="en-US" sz="1200" dirty="0">
                <a:effectLst/>
                <a:latin typeface="Arial" panose="020B0604020202020204" pitchFamily="34" charset="0"/>
                <a:ea typeface="Arial" panose="020B0604020202020204" pitchFamily="34" charset="0"/>
                <a:cs typeface="Arial" panose="020B0604020202020204" pitchFamily="34" charset="0"/>
              </a:rPr>
              <a:t>NAME:                                                                                                                  SOBRIETY</a:t>
            </a:r>
            <a:r>
              <a:rPr lang="en-US" sz="1200" spc="-15" dirty="0">
                <a:effectLst/>
                <a:latin typeface="Arial" panose="020B0604020202020204" pitchFamily="34" charset="0"/>
                <a:ea typeface="Arial" panose="020B0604020202020204" pitchFamily="34" charset="0"/>
                <a:cs typeface="Arial" panose="020B0604020202020204" pitchFamily="34" charset="0"/>
              </a:rPr>
              <a:t> </a:t>
            </a:r>
            <a:r>
              <a:rPr lang="en-US" sz="1200" dirty="0">
                <a:effectLst/>
                <a:latin typeface="Arial" panose="020B0604020202020204" pitchFamily="34" charset="0"/>
                <a:ea typeface="Arial" panose="020B0604020202020204" pitchFamily="34" charset="0"/>
                <a:cs typeface="Arial" panose="020B0604020202020204" pitchFamily="34" charset="0"/>
              </a:rPr>
              <a:t>DATE: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3724910" algn="l"/>
                <a:tab pos="5499735" algn="l"/>
                <a:tab pos="6850380" algn="l"/>
              </a:tabLs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3724910" algn="l"/>
                <a:tab pos="5499735" algn="l"/>
                <a:tab pos="6850380" algn="l"/>
              </a:tabLst>
            </a:pPr>
            <a:r>
              <a:rPr lang="en-US" sz="1200" dirty="0">
                <a:effectLst/>
                <a:latin typeface="Arial" panose="020B0604020202020204" pitchFamily="34" charset="0"/>
                <a:ea typeface="Arial" panose="020B0604020202020204" pitchFamily="34" charset="0"/>
                <a:cs typeface="Arial" panose="020B0604020202020204" pitchFamily="34" charset="0"/>
              </a:rPr>
              <a:t>HOME</a:t>
            </a:r>
            <a:r>
              <a:rPr lang="en-US" sz="1200" spc="-5" dirty="0">
                <a:effectLst/>
                <a:latin typeface="Arial" panose="020B0604020202020204" pitchFamily="34" charset="0"/>
                <a:ea typeface="Arial" panose="020B0604020202020204" pitchFamily="34" charset="0"/>
                <a:cs typeface="Arial" panose="020B0604020202020204" pitchFamily="34" charset="0"/>
              </a:rPr>
              <a:t> </a:t>
            </a:r>
            <a:r>
              <a:rPr lang="en-US" sz="1200" dirty="0">
                <a:effectLst/>
                <a:latin typeface="Arial" panose="020B0604020202020204" pitchFamily="34" charset="0"/>
                <a:ea typeface="Arial" panose="020B0604020202020204" pitchFamily="34" charset="0"/>
                <a:cs typeface="Arial" panose="020B0604020202020204" pitchFamily="34" charset="0"/>
              </a:rPr>
              <a:t>GROUP:                                                                                                    DISTRICT:         AREA: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tabLst>
                <a:tab pos="6842760" algn="l"/>
              </a:tabLs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750"/>
              </a:spcBef>
              <a:spcAft>
                <a:spcPts val="0"/>
              </a:spcAft>
            </a:pPr>
            <a:r>
              <a:rPr lang="en-US" sz="1200" u="sng" dirty="0">
                <a:effectLst/>
                <a:latin typeface="Arial" panose="020B0604020202020204" pitchFamily="34" charset="0"/>
                <a:ea typeface="Arial" panose="020B0604020202020204" pitchFamily="34" charset="0"/>
                <a:cs typeface="Arial" panose="020B0604020202020204" pitchFamily="34" charset="0"/>
              </a:rPr>
              <a:t>A.A. SERVICE BACKGROUND</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400"/>
              </a:spcAft>
            </a:pPr>
            <a:r>
              <a:rPr lang="en-US" sz="1200" dirty="0">
                <a:effectLst/>
                <a:latin typeface="Arial" panose="020B0604020202020204" pitchFamily="34" charset="0"/>
                <a:ea typeface="Arial" panose="020B0604020202020204" pitchFamily="34" charset="0"/>
                <a:cs typeface="Arial" panose="020B0604020202020204" pitchFamily="34" charset="0"/>
              </a:rPr>
              <a:t>(Please specify experience in A.A. service.)</a:t>
            </a:r>
          </a:p>
          <a:p>
            <a:pPr marL="0" marR="0" algn="ctr">
              <a:lnSpc>
                <a:spcPct val="107000"/>
              </a:lnSpc>
              <a:spcBef>
                <a:spcPts val="0"/>
              </a:spcBef>
              <a:spcAft>
                <a:spcPts val="80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400"/>
              </a:spcBef>
              <a:spcAft>
                <a:spcPts val="400"/>
              </a:spcAft>
            </a:pPr>
            <a:r>
              <a:rPr lang="en-US" sz="1200" u="sng" dirty="0">
                <a:effectLst/>
                <a:latin typeface="Arial" panose="020B0604020202020204" pitchFamily="34" charset="0"/>
                <a:ea typeface="Calibri" panose="020F0502020204030204" pitchFamily="34" charset="0"/>
                <a:cs typeface="Arial" panose="020B0604020202020204" pitchFamily="34" charset="0"/>
              </a:rPr>
              <a:t>CURRENT A.A. SERVICE ACTIVITIES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1200" u="sng" dirty="0">
                <a:effectLst/>
                <a:latin typeface="Arial" panose="020B0604020202020204" pitchFamily="34" charset="0"/>
                <a:ea typeface="Arial" panose="020B0604020202020204" pitchFamily="34" charset="0"/>
                <a:cs typeface="Arial" panose="020B0604020202020204" pitchFamily="34" charset="0"/>
              </a:rPr>
              <a:t>RELEVANT OCCUPATIONAL AND/OR EDUCATIONAL BACKGROUND (OPTIONAL)</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79F8A41-6CF0-4C87-A0DD-2F4AC47B97EF}"/>
              </a:ext>
            </a:extLst>
          </p:cNvPr>
          <p:cNvSpPr txBox="1"/>
          <p:nvPr/>
        </p:nvSpPr>
        <p:spPr>
          <a:xfrm rot="20648532">
            <a:off x="2173061" y="1135028"/>
            <a:ext cx="8303004"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effectLst/>
                <a:latin typeface="Arial Black" panose="020B0A04020102020204" pitchFamily="34" charset="0"/>
                <a:ea typeface="Calibri" panose="020F0502020204030204" pitchFamily="34" charset="0"/>
                <a:cs typeface="Times New Roman" panose="02020603050405020304" pitchFamily="18" charset="0"/>
              </a:rPr>
              <a:t>It might surprise you to discover just how qualified and prepared you are to move down the service triangle!  All it takes is the willingness to make yourself available. </a:t>
            </a:r>
            <a:endParaRPr lang="en-US" sz="40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2272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C962205-9C8B-44BA-8006-98B89186913B}"/>
              </a:ext>
            </a:extLst>
          </p:cNvPr>
          <p:cNvSpPr txBox="1"/>
          <p:nvPr/>
        </p:nvSpPr>
        <p:spPr>
          <a:xfrm>
            <a:off x="3008794" y="184558"/>
            <a:ext cx="6094602" cy="6232668"/>
          </a:xfrm>
          <a:prstGeom prst="rect">
            <a:avLst/>
          </a:prstGeom>
          <a:noFill/>
        </p:spPr>
        <p:txBody>
          <a:bodyPr wrap="square">
            <a:spAutoFit/>
          </a:bodyPr>
          <a:lstStyle/>
          <a:p>
            <a:pPr marL="0" marR="0" algn="ctr">
              <a:lnSpc>
                <a:spcPct val="107000"/>
              </a:lnSpc>
              <a:spcBef>
                <a:spcPts val="0"/>
              </a:spcBef>
              <a:spcAft>
                <a:spcPts val="800"/>
              </a:spcAft>
            </a:pPr>
            <a:r>
              <a:rPr lang="en-US" sz="18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Submit completed resumes electronically to </a:t>
            </a:r>
            <a:r>
              <a:rPr lang="en-US" sz="1800" b="1" i="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boardpresident@marylandaa.org</a:t>
            </a:r>
            <a:r>
              <a:rPr lang="en-US" sz="18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Deadline:  12:00 noon on Friday, October 15  </a:t>
            </a:r>
          </a:p>
          <a:p>
            <a:pPr marL="0" marR="0">
              <a:lnSpc>
                <a:spcPct val="107000"/>
              </a:lnSpc>
              <a:spcBef>
                <a:spcPts val="0"/>
              </a:spcBef>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If the election is held in person, the resumes will be handed out to voting members for review just prior to each election.  If we conduct the election virtually, resumes will be shared on the screen for each voting member to consider.  </a:t>
            </a: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Every candidate will have two minutes at the microphone to give their reasons for making themselves available to serve.  </a:t>
            </a:r>
          </a:p>
          <a:p>
            <a:pPr marL="0" marR="0">
              <a:lnSpc>
                <a:spcPct val="107000"/>
              </a:lnSpc>
              <a:spcBef>
                <a:spcPts val="0"/>
              </a:spcBef>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The Third Legacy Procedure election will follow and any resumes distributed for that election will be collected and destroyed.</a:t>
            </a:r>
            <a:endParaRPr lang="en-US" sz="14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CAA4CAA-F6DD-419D-867B-2C197A073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4598" y="3429000"/>
            <a:ext cx="2967402" cy="2127571"/>
          </a:xfrm>
          <a:prstGeom prst="rect">
            <a:avLst/>
          </a:prstGeom>
        </p:spPr>
      </p:pic>
      <p:pic>
        <p:nvPicPr>
          <p:cNvPr id="11" name="Picture 10">
            <a:extLst>
              <a:ext uri="{FF2B5EF4-FFF2-40B4-BE49-F238E27FC236}">
                <a16:creationId xmlns:a16="http://schemas.microsoft.com/office/drawing/2014/main" id="{0AC445B5-B57E-4443-85CF-9CD822C13E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0" y="3778338"/>
            <a:ext cx="3574099" cy="1489208"/>
          </a:xfrm>
          <a:prstGeom prst="rect">
            <a:avLst/>
          </a:prstGeom>
        </p:spPr>
      </p:pic>
      <p:pic>
        <p:nvPicPr>
          <p:cNvPr id="13" name="Picture 12">
            <a:extLst>
              <a:ext uri="{FF2B5EF4-FFF2-40B4-BE49-F238E27FC236}">
                <a16:creationId xmlns:a16="http://schemas.microsoft.com/office/drawing/2014/main" id="{4685249D-2378-4345-8358-0373D01470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4598" y="1551529"/>
            <a:ext cx="4224310" cy="1877471"/>
          </a:xfrm>
          <a:prstGeom prst="rect">
            <a:avLst/>
          </a:prstGeom>
        </p:spPr>
      </p:pic>
      <p:pic>
        <p:nvPicPr>
          <p:cNvPr id="15" name="Picture 14">
            <a:extLst>
              <a:ext uri="{FF2B5EF4-FFF2-40B4-BE49-F238E27FC236}">
                <a16:creationId xmlns:a16="http://schemas.microsoft.com/office/drawing/2014/main" id="{6EBC3920-2B33-4DBB-A28B-3572CD7572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10" y="1677798"/>
            <a:ext cx="3153236" cy="2100540"/>
          </a:xfrm>
          <a:prstGeom prst="rect">
            <a:avLst/>
          </a:prstGeom>
        </p:spPr>
      </p:pic>
    </p:spTree>
    <p:extLst>
      <p:ext uri="{BB962C8B-B14F-4D97-AF65-F5344CB8AC3E}">
        <p14:creationId xmlns:p14="http://schemas.microsoft.com/office/powerpoint/2010/main" val="2788329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4F805B-F0A8-418D-946B-5A0DB99D3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 y="-8031719"/>
            <a:ext cx="12192000" cy="18305416"/>
          </a:xfrm>
          <a:prstGeom prst="rect">
            <a:avLst/>
          </a:prstGeom>
        </p:spPr>
      </p:pic>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FC680A21-E957-46F1-B2E3-C7C9B76A0A70}"/>
              </a:ext>
            </a:extLst>
          </p:cNvPr>
          <p:cNvSpPr txBox="1"/>
          <p:nvPr/>
        </p:nvSpPr>
        <p:spPr>
          <a:xfrm>
            <a:off x="4244829" y="1246505"/>
            <a:ext cx="3909270" cy="4832092"/>
          </a:xfrm>
          <a:prstGeom prst="rect">
            <a:avLst/>
          </a:prstGeom>
          <a:noFill/>
        </p:spPr>
        <p:txBody>
          <a:bodyPr wrap="square" rtlCol="0">
            <a:spAutoFit/>
          </a:bodyPr>
          <a:lstStyle/>
          <a:p>
            <a:pPr algn="ctr"/>
            <a:r>
              <a:rPr lang="en-US" sz="2800" b="1" i="1" dirty="0">
                <a:solidFill>
                  <a:srgbClr val="FF0000"/>
                </a:solidFill>
                <a:highlight>
                  <a:srgbClr val="FFFF00"/>
                </a:highlight>
                <a:latin typeface="Arial Black" panose="020B0A04020102020204" pitchFamily="34" charset="0"/>
              </a:rPr>
              <a:t>“Our very lives, as ex-problem drinkers, depend upon our constant thought of others and how we may help meet their needs.” </a:t>
            </a:r>
            <a:r>
              <a:rPr lang="en-US" sz="2800" dirty="0">
                <a:solidFill>
                  <a:srgbClr val="FF0000"/>
                </a:solidFill>
                <a:highlight>
                  <a:srgbClr val="FFFF00"/>
                </a:highlight>
                <a:latin typeface="Arial Black" panose="020B0A04020102020204" pitchFamily="34" charset="0"/>
              </a:rPr>
              <a:t> </a:t>
            </a:r>
          </a:p>
          <a:p>
            <a:pPr algn="ctr"/>
            <a:endParaRPr lang="en-US" sz="2800" i="1" dirty="0">
              <a:highlight>
                <a:srgbClr val="FFFF00"/>
              </a:highlight>
              <a:latin typeface="Arial Black" panose="020B0A04020102020204" pitchFamily="34" charset="0"/>
              <a:cs typeface="Arial" panose="020B0604020202020204" pitchFamily="34" charset="0"/>
            </a:endParaRPr>
          </a:p>
          <a:p>
            <a:pPr algn="ctr"/>
            <a:r>
              <a:rPr lang="en-US" sz="2800" i="1" dirty="0">
                <a:highlight>
                  <a:srgbClr val="FFFF00"/>
                </a:highlight>
                <a:latin typeface="Arial Black" panose="020B0A04020102020204" pitchFamily="34" charset="0"/>
                <a:cs typeface="Arial" panose="020B0604020202020204" pitchFamily="34" charset="0"/>
              </a:rPr>
              <a:t>-Alcoholics Anonymous, p. 20</a:t>
            </a:r>
          </a:p>
        </p:txBody>
      </p:sp>
    </p:spTree>
    <p:extLst>
      <p:ext uri="{BB962C8B-B14F-4D97-AF65-F5344CB8AC3E}">
        <p14:creationId xmlns:p14="http://schemas.microsoft.com/office/powerpoint/2010/main" val="101159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4F805B-F0A8-418D-946B-5A0DB99D3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 y="-8031719"/>
            <a:ext cx="12192000" cy="18305416"/>
          </a:xfrm>
          <a:prstGeom prst="rect">
            <a:avLst/>
          </a:prstGeom>
        </p:spPr>
      </p:pic>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4"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E1BDD400-BA5C-47C9-8405-7C7B4421594D}"/>
              </a:ext>
            </a:extLst>
          </p:cNvPr>
          <p:cNvSpPr txBox="1"/>
          <p:nvPr/>
        </p:nvSpPr>
        <p:spPr>
          <a:xfrm>
            <a:off x="4672668" y="1120989"/>
            <a:ext cx="2533475" cy="5331972"/>
          </a:xfrm>
          <a:prstGeom prst="rect">
            <a:avLst/>
          </a:prstGeom>
          <a:noFill/>
        </p:spPr>
        <p:txBody>
          <a:bodyPr wrap="square">
            <a:spAutoFit/>
          </a:bodyPr>
          <a:lstStyle/>
          <a:p>
            <a:pPr marL="0" marR="0" algn="ctr">
              <a:lnSpc>
                <a:spcPct val="107000"/>
              </a:lnSpc>
              <a:spcBef>
                <a:spcPts val="0"/>
              </a:spcBef>
              <a:spcAft>
                <a:spcPts val="800"/>
              </a:spcAft>
            </a:pPr>
            <a:r>
              <a:rPr lang="en-US" sz="4000" dirty="0">
                <a:effectLst/>
                <a:highlight>
                  <a:srgbClr val="FFFF00"/>
                </a:highlight>
                <a:latin typeface="Arial Black" panose="020B0A04020102020204" pitchFamily="34" charset="0"/>
                <a:ea typeface="Calibri" panose="020F0502020204030204" pitchFamily="34" charset="0"/>
                <a:cs typeface="Times New Roman" panose="02020603050405020304" pitchFamily="18" charset="0"/>
              </a:rPr>
              <a:t>Thank you for your service and thank you for my life!</a:t>
            </a:r>
          </a:p>
        </p:txBody>
      </p:sp>
    </p:spTree>
    <p:extLst>
      <p:ext uri="{BB962C8B-B14F-4D97-AF65-F5344CB8AC3E}">
        <p14:creationId xmlns:p14="http://schemas.microsoft.com/office/powerpoint/2010/main" val="318224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0DF6-2D0F-4404-9368-ED581B205C5F}"/>
              </a:ext>
            </a:extLst>
          </p:cNvPr>
          <p:cNvSpPr>
            <a:spLocks noGrp="1"/>
          </p:cNvSpPr>
          <p:nvPr>
            <p:ph type="ctrTitle"/>
          </p:nvPr>
        </p:nvSpPr>
        <p:spPr>
          <a:xfrm>
            <a:off x="493144" y="1120413"/>
            <a:ext cx="11205712" cy="3020266"/>
          </a:xfrm>
        </p:spPr>
        <p:txBody>
          <a:bodyPr>
            <a:normAutofit fontScale="90000"/>
          </a:bodyPr>
          <a:lstStyle/>
          <a:p>
            <a:r>
              <a:rPr lang="en-US" sz="3100" b="1" dirty="0">
                <a:effectLst/>
                <a:highlight>
                  <a:srgbClr val="FFFF00"/>
                </a:highlight>
                <a:latin typeface="Arial Black" panose="020B0A04020102020204" pitchFamily="34" charset="0"/>
                <a:ea typeface="Calibri" panose="020F0502020204030204" pitchFamily="34" charset="0"/>
              </a:rPr>
              <a:t>Maryland General Service, Inc.</a:t>
            </a:r>
            <a:br>
              <a:rPr lang="en-US" sz="3100" b="1" dirty="0">
                <a:effectLst/>
                <a:highlight>
                  <a:srgbClr val="FFFF00"/>
                </a:highlight>
                <a:latin typeface="Arial Black" panose="020B0A04020102020204" pitchFamily="34" charset="0"/>
                <a:ea typeface="Calibri" panose="020F0502020204030204" pitchFamily="34" charset="0"/>
              </a:rPr>
            </a:br>
            <a:r>
              <a:rPr lang="en-US" sz="4900" b="1" dirty="0">
                <a:solidFill>
                  <a:srgbClr val="FF0000"/>
                </a:solidFill>
                <a:effectLst/>
                <a:highlight>
                  <a:srgbClr val="FFFF00"/>
                </a:highlight>
                <a:latin typeface="Arial Black" panose="020B0A04020102020204" pitchFamily="34" charset="0"/>
                <a:ea typeface="Calibri" panose="020F0502020204030204" pitchFamily="34" charset="0"/>
              </a:rPr>
              <a:t>Area 29 Special Assembly</a:t>
            </a:r>
            <a:br>
              <a:rPr lang="en-US" sz="3100" b="1" dirty="0">
                <a:solidFill>
                  <a:srgbClr val="FF0000"/>
                </a:solidFill>
                <a:effectLst/>
                <a:latin typeface="Arial" panose="020B0604020202020204" pitchFamily="34" charset="0"/>
                <a:ea typeface="Calibri" panose="020F0502020204030204" pitchFamily="34" charset="0"/>
              </a:rPr>
            </a:br>
            <a:br>
              <a:rPr lang="en-US" sz="3100" b="1" dirty="0">
                <a:solidFill>
                  <a:srgbClr val="FF0000"/>
                </a:solidFill>
                <a:effectLst/>
                <a:latin typeface="Arial" panose="020B0604020202020204" pitchFamily="34" charset="0"/>
                <a:ea typeface="Calibri" panose="020F0502020204030204" pitchFamily="34" charset="0"/>
              </a:rPr>
            </a:br>
            <a:br>
              <a:rPr lang="en-US" sz="3100" b="1" dirty="0">
                <a:solidFill>
                  <a:srgbClr val="FF0000"/>
                </a:solidFill>
                <a:effectLst/>
                <a:latin typeface="Arial" panose="020B0604020202020204" pitchFamily="34" charset="0"/>
                <a:ea typeface="Calibri" panose="020F0502020204030204" pitchFamily="34" charset="0"/>
              </a:rPr>
            </a:br>
            <a:br>
              <a:rPr lang="en-US" sz="1300" b="1" dirty="0">
                <a:solidFill>
                  <a:srgbClr val="FF0000"/>
                </a:solidFill>
                <a:effectLst/>
                <a:latin typeface="Arial" panose="020B0604020202020204" pitchFamily="34" charset="0"/>
                <a:ea typeface="Calibri" panose="020F0502020204030204" pitchFamily="34" charset="0"/>
              </a:rPr>
            </a:br>
            <a:r>
              <a:rPr lang="en-US" sz="5300" b="1" dirty="0">
                <a:effectLst/>
                <a:highlight>
                  <a:srgbClr val="FFFF00"/>
                </a:highlight>
                <a:latin typeface="Arial Black" panose="020B0A04020102020204" pitchFamily="34" charset="0"/>
                <a:ea typeface="Calibri" panose="020F0502020204030204" pitchFamily="34" charset="0"/>
              </a:rPr>
              <a:t>Why Is Service Important?</a:t>
            </a:r>
            <a:br>
              <a:rPr lang="en-US" sz="4900" b="1" dirty="0">
                <a:effectLst/>
                <a:highlight>
                  <a:srgbClr val="FFFF00"/>
                </a:highlight>
                <a:latin typeface="Arial Black" panose="020B0A04020102020204" pitchFamily="34" charset="0"/>
                <a:ea typeface="Calibri" panose="020F0502020204030204" pitchFamily="34" charset="0"/>
              </a:rPr>
            </a:br>
            <a:r>
              <a:rPr lang="en-US" sz="4900" b="1" dirty="0">
                <a:effectLst/>
                <a:highlight>
                  <a:srgbClr val="FFFF00"/>
                </a:highlight>
                <a:latin typeface="Arial Black" panose="020B0A04020102020204" pitchFamily="34" charset="0"/>
                <a:ea typeface="Calibri" panose="020F0502020204030204" pitchFamily="34" charset="0"/>
              </a:rPr>
              <a:t> </a:t>
            </a:r>
            <a:r>
              <a:rPr lang="en-US" sz="3600" b="1" dirty="0">
                <a:solidFill>
                  <a:srgbClr val="FF0000"/>
                </a:solidFill>
                <a:effectLst/>
                <a:highlight>
                  <a:srgbClr val="FFFF00"/>
                </a:highlight>
                <a:latin typeface="Arial Black" panose="020B0A04020102020204" pitchFamily="34" charset="0"/>
                <a:ea typeface="Calibri" panose="020F0502020204030204" pitchFamily="34" charset="0"/>
              </a:rPr>
              <a:t>and</a:t>
            </a:r>
            <a:r>
              <a:rPr lang="en-US" sz="4900" b="1" dirty="0">
                <a:effectLst/>
                <a:highlight>
                  <a:srgbClr val="FFFF00"/>
                </a:highlight>
                <a:latin typeface="Arial Black" panose="020B0A04020102020204" pitchFamily="34" charset="0"/>
                <a:ea typeface="Calibri" panose="020F0502020204030204" pitchFamily="34" charset="0"/>
              </a:rPr>
              <a:t> </a:t>
            </a:r>
            <a:br>
              <a:rPr lang="en-US" sz="4900" b="1" dirty="0">
                <a:effectLst/>
                <a:highlight>
                  <a:srgbClr val="FFFF00"/>
                </a:highlight>
                <a:latin typeface="Arial Black" panose="020B0A04020102020204" pitchFamily="34" charset="0"/>
                <a:ea typeface="Calibri" panose="020F0502020204030204" pitchFamily="34" charset="0"/>
              </a:rPr>
            </a:br>
            <a:r>
              <a:rPr lang="en-US" sz="5300" b="1" dirty="0">
                <a:effectLst/>
                <a:highlight>
                  <a:srgbClr val="FFFF00"/>
                </a:highlight>
                <a:latin typeface="Arial Black" panose="020B0A04020102020204" pitchFamily="34" charset="0"/>
                <a:ea typeface="Calibri" panose="020F0502020204030204" pitchFamily="34" charset="0"/>
              </a:rPr>
              <a:t>Our Biennial Area 29 Election </a:t>
            </a:r>
            <a:endParaRPr lang="en-US" sz="5300" dirty="0">
              <a:highlight>
                <a:srgbClr val="FFFF00"/>
              </a:highlight>
              <a:latin typeface="Arial Black" panose="020B0A04020102020204" pitchFamily="34" charset="0"/>
            </a:endParaRPr>
          </a:p>
        </p:txBody>
      </p:sp>
      <p:sp>
        <p:nvSpPr>
          <p:cNvPr id="3" name="Subtitle 2">
            <a:extLst>
              <a:ext uri="{FF2B5EF4-FFF2-40B4-BE49-F238E27FC236}">
                <a16:creationId xmlns:a16="http://schemas.microsoft.com/office/drawing/2014/main" id="{58578A12-E57E-40D4-9A3A-4D1925776A34}"/>
              </a:ext>
            </a:extLst>
          </p:cNvPr>
          <p:cNvSpPr>
            <a:spLocks noGrp="1"/>
          </p:cNvSpPr>
          <p:nvPr>
            <p:ph type="subTitle" idx="1"/>
          </p:nvPr>
        </p:nvSpPr>
        <p:spPr>
          <a:xfrm>
            <a:off x="1524000" y="4925683"/>
            <a:ext cx="9144000" cy="1802920"/>
          </a:xfrm>
        </p:spPr>
        <p:txBody>
          <a:bodyPr>
            <a:normAutofit/>
          </a:bodyPr>
          <a:lstStyle/>
          <a:p>
            <a:r>
              <a:rPr lang="en-US" sz="2800" b="1" dirty="0">
                <a:solidFill>
                  <a:srgbClr val="FF0000"/>
                </a:solidFill>
                <a:highlight>
                  <a:srgbClr val="FFFF00"/>
                </a:highlight>
                <a:latin typeface="Arial Black" panose="020B0A04020102020204" pitchFamily="34" charset="0"/>
                <a:cs typeface="Arial" panose="020B0604020202020204" pitchFamily="34" charset="0"/>
              </a:rPr>
              <a:t>Monday, August 16, 2021</a:t>
            </a:r>
          </a:p>
          <a:p>
            <a:r>
              <a:rPr lang="en-US" sz="2800" b="1" dirty="0">
                <a:highlight>
                  <a:srgbClr val="FFFF00"/>
                </a:highlight>
                <a:latin typeface="Arial Black" panose="020B0A04020102020204" pitchFamily="34" charset="0"/>
                <a:cs typeface="Arial" panose="020B0604020202020204" pitchFamily="34" charset="0"/>
              </a:rPr>
              <a:t>Presented by Don B.</a:t>
            </a:r>
          </a:p>
          <a:p>
            <a:r>
              <a:rPr lang="en-US" sz="2800" b="1" dirty="0">
                <a:solidFill>
                  <a:srgbClr val="FF0000"/>
                </a:solidFill>
                <a:highlight>
                  <a:srgbClr val="FFFF00"/>
                </a:highlight>
                <a:latin typeface="Arial Black" panose="020B0A04020102020204" pitchFamily="34" charset="0"/>
                <a:cs typeface="Arial" panose="020B0604020202020204" pitchFamily="34" charset="0"/>
              </a:rPr>
              <a:t>Panel 68 Area 29 Past Delegate</a:t>
            </a:r>
          </a:p>
        </p:txBody>
      </p:sp>
      <p:pic>
        <p:nvPicPr>
          <p:cNvPr id="5" name="Picture 4" descr="C:\Users\Don\Desktop\DelegatePin.75593 MARYLAND.jpg">
            <a:extLst>
              <a:ext uri="{FF2B5EF4-FFF2-40B4-BE49-F238E27FC236}">
                <a16:creationId xmlns:a16="http://schemas.microsoft.com/office/drawing/2014/main" id="{76BB6B67-3EBE-4E9C-BF42-673AC33AEAC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36158"/>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34E6A243-5B08-4143-9293-F68C0803B29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2875" y="0"/>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524DFC87-5D8A-44C4-8ED3-B44B9D8759E4}"/>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09332"/>
            <a:ext cx="1729740" cy="1246505"/>
          </a:xfrm>
          <a:prstGeom prst="rect">
            <a:avLst/>
          </a:prstGeom>
          <a:noFill/>
          <a:ln>
            <a:noFill/>
          </a:ln>
          <a:extLst>
            <a:ext uri="{53640926-AAD7-44D8-BBD7-CCE9431645EC}">
              <a14:shadowObscured xmlns:a14="http://schemas.microsoft.com/office/drawing/2010/main"/>
            </a:ext>
          </a:extLst>
        </p:spPr>
      </p:pic>
      <p:pic>
        <p:nvPicPr>
          <p:cNvPr id="8" name="Picture 7" descr="C:\Users\Don\Desktop\DelegatePin.75593 MARYLAND.jpg">
            <a:extLst>
              <a:ext uri="{FF2B5EF4-FFF2-40B4-BE49-F238E27FC236}">
                <a16:creationId xmlns:a16="http://schemas.microsoft.com/office/drawing/2014/main" id="{E7BA530C-597D-40C7-88F7-6A13AD760D0D}"/>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2875" y="5611495"/>
            <a:ext cx="1729740" cy="12465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667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45237C7-2123-49C7-AFB4-326FAE9938E9}"/>
              </a:ext>
            </a:extLst>
          </p:cNvPr>
          <p:cNvSpPr txBox="1"/>
          <p:nvPr/>
        </p:nvSpPr>
        <p:spPr>
          <a:xfrm>
            <a:off x="1587260" y="1064495"/>
            <a:ext cx="8272733" cy="4401205"/>
          </a:xfrm>
          <a:prstGeom prst="rect">
            <a:avLst/>
          </a:prstGeom>
          <a:noFill/>
        </p:spPr>
        <p:txBody>
          <a:bodyPr wrap="square">
            <a:spAutoFit/>
          </a:bodyPr>
          <a:lstStyle/>
          <a:p>
            <a:r>
              <a:rPr lang="en-US" sz="4000" b="1" i="1" dirty="0">
                <a:effectLst/>
                <a:latin typeface="Arial Black" panose="020B0A04020102020204" pitchFamily="34" charset="0"/>
                <a:ea typeface="Calibri" panose="020F0502020204030204" pitchFamily="34" charset="0"/>
              </a:rPr>
              <a:t>“</a:t>
            </a:r>
            <a:r>
              <a:rPr lang="en-US" sz="4000" i="1" dirty="0">
                <a:effectLst/>
                <a:latin typeface="Arial Black" panose="020B0A04020102020204" pitchFamily="34" charset="0"/>
                <a:ea typeface="Calibri" panose="020F0502020204030204" pitchFamily="34" charset="0"/>
              </a:rPr>
              <a:t>Good service leaders, together with sound and appropriate methods of choosing them, are at all levels indispensable for our future functioning and safety. . .”</a:t>
            </a:r>
            <a:endParaRPr lang="en-US" sz="4000" i="1" dirty="0">
              <a:latin typeface="Arial Black" panose="020B0A04020102020204" pitchFamily="34" charset="0"/>
            </a:endParaRPr>
          </a:p>
        </p:txBody>
      </p:sp>
      <p:pic>
        <p:nvPicPr>
          <p:cNvPr id="9" name="Picture 8">
            <a:extLst>
              <a:ext uri="{FF2B5EF4-FFF2-40B4-BE49-F238E27FC236}">
                <a16:creationId xmlns:a16="http://schemas.microsoft.com/office/drawing/2014/main" id="{129AFEDA-073D-44E5-9732-077ECD95D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528" y="1607748"/>
            <a:ext cx="2540000" cy="3314700"/>
          </a:xfrm>
          <a:prstGeom prst="rect">
            <a:avLst/>
          </a:prstGeom>
        </p:spPr>
      </p:pic>
    </p:spTree>
    <p:extLst>
      <p:ext uri="{BB962C8B-B14F-4D97-AF65-F5344CB8AC3E}">
        <p14:creationId xmlns:p14="http://schemas.microsoft.com/office/powerpoint/2010/main" val="425982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29AFEDA-073D-44E5-9732-077ECD95D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528" y="1607748"/>
            <a:ext cx="2540000" cy="3314700"/>
          </a:xfrm>
          <a:prstGeom prst="rect">
            <a:avLst/>
          </a:prstGeom>
        </p:spPr>
      </p:pic>
      <p:sp>
        <p:nvSpPr>
          <p:cNvPr id="10" name="TextBox 9">
            <a:extLst>
              <a:ext uri="{FF2B5EF4-FFF2-40B4-BE49-F238E27FC236}">
                <a16:creationId xmlns:a16="http://schemas.microsoft.com/office/drawing/2014/main" id="{E281AF44-792C-42C1-A4EA-722708D30412}"/>
              </a:ext>
            </a:extLst>
          </p:cNvPr>
          <p:cNvSpPr txBox="1"/>
          <p:nvPr/>
        </p:nvSpPr>
        <p:spPr>
          <a:xfrm>
            <a:off x="1233577" y="1607748"/>
            <a:ext cx="8091578" cy="3046988"/>
          </a:xfrm>
          <a:prstGeom prst="rect">
            <a:avLst/>
          </a:prstGeom>
          <a:noFill/>
        </p:spPr>
        <p:txBody>
          <a:bodyPr wrap="square">
            <a:spAutoFit/>
          </a:bodyPr>
          <a:lstStyle/>
          <a:p>
            <a:r>
              <a:rPr lang="en-US" sz="4800" i="1" dirty="0">
                <a:solidFill>
                  <a:srgbClr val="FF0000"/>
                </a:solidFill>
                <a:effectLst/>
                <a:latin typeface="Arial Black" panose="020B0A04020102020204" pitchFamily="34" charset="0"/>
                <a:ea typeface="Calibri" panose="020F0502020204030204" pitchFamily="34" charset="0"/>
              </a:rPr>
              <a:t>“. . . We must continually find the right people for our many service tasks. . .”</a:t>
            </a:r>
            <a:endParaRPr lang="en-US" sz="4800" i="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88099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29AFEDA-073D-44E5-9732-077ECD95D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528" y="1607748"/>
            <a:ext cx="2540000" cy="3314700"/>
          </a:xfrm>
          <a:prstGeom prst="rect">
            <a:avLst/>
          </a:prstGeom>
        </p:spPr>
      </p:pic>
      <p:sp>
        <p:nvSpPr>
          <p:cNvPr id="10" name="TextBox 9">
            <a:extLst>
              <a:ext uri="{FF2B5EF4-FFF2-40B4-BE49-F238E27FC236}">
                <a16:creationId xmlns:a16="http://schemas.microsoft.com/office/drawing/2014/main" id="{E281AF44-792C-42C1-A4EA-722708D30412}"/>
              </a:ext>
            </a:extLst>
          </p:cNvPr>
          <p:cNvSpPr txBox="1"/>
          <p:nvPr/>
        </p:nvSpPr>
        <p:spPr>
          <a:xfrm>
            <a:off x="2012111" y="1607748"/>
            <a:ext cx="6993866" cy="3785652"/>
          </a:xfrm>
          <a:prstGeom prst="rect">
            <a:avLst/>
          </a:prstGeom>
          <a:noFill/>
        </p:spPr>
        <p:txBody>
          <a:bodyPr wrap="square">
            <a:spAutoFit/>
          </a:bodyPr>
          <a:lstStyle/>
          <a:p>
            <a:r>
              <a:rPr lang="en-US" sz="4000" i="1" dirty="0">
                <a:effectLst/>
                <a:highlight>
                  <a:srgbClr val="FFFF00"/>
                </a:highlight>
                <a:latin typeface="Arial Black" panose="020B0A04020102020204" pitchFamily="34" charset="0"/>
                <a:ea typeface="Calibri" panose="020F0502020204030204" pitchFamily="34" charset="0"/>
              </a:rPr>
              <a:t>“. . . As the GSRs meet in their Assemblies to name Delegates, an even greater degree of care and dedication will be required. . .”</a:t>
            </a:r>
            <a:endParaRPr lang="en-US" sz="4000" i="1" dirty="0">
              <a:solidFill>
                <a:srgbClr val="FF0000"/>
              </a:solidFill>
              <a:highlight>
                <a:srgbClr val="FFFF00"/>
              </a:highlight>
              <a:latin typeface="Arial Black" panose="020B0A04020102020204" pitchFamily="34" charset="0"/>
            </a:endParaRPr>
          </a:p>
        </p:txBody>
      </p:sp>
    </p:spTree>
    <p:extLst>
      <p:ext uri="{BB962C8B-B14F-4D97-AF65-F5344CB8AC3E}">
        <p14:creationId xmlns:p14="http://schemas.microsoft.com/office/powerpoint/2010/main" val="21830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29AFEDA-073D-44E5-9732-077ECD95D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528" y="1607748"/>
            <a:ext cx="2540000" cy="3314700"/>
          </a:xfrm>
          <a:prstGeom prst="rect">
            <a:avLst/>
          </a:prstGeom>
        </p:spPr>
      </p:pic>
      <p:sp>
        <p:nvSpPr>
          <p:cNvPr id="10" name="TextBox 9">
            <a:extLst>
              <a:ext uri="{FF2B5EF4-FFF2-40B4-BE49-F238E27FC236}">
                <a16:creationId xmlns:a16="http://schemas.microsoft.com/office/drawing/2014/main" id="{E281AF44-792C-42C1-A4EA-722708D30412}"/>
              </a:ext>
            </a:extLst>
          </p:cNvPr>
          <p:cNvSpPr txBox="1"/>
          <p:nvPr/>
        </p:nvSpPr>
        <p:spPr>
          <a:xfrm>
            <a:off x="1423358" y="1607748"/>
            <a:ext cx="7712016" cy="3785652"/>
          </a:xfrm>
          <a:prstGeom prst="rect">
            <a:avLst/>
          </a:prstGeom>
          <a:noFill/>
        </p:spPr>
        <p:txBody>
          <a:bodyPr wrap="square">
            <a:spAutoFit/>
          </a:bodyPr>
          <a:lstStyle/>
          <a:p>
            <a:r>
              <a:rPr lang="en-US" sz="4800" i="1" dirty="0">
                <a:solidFill>
                  <a:srgbClr val="FF0000"/>
                </a:solidFill>
                <a:effectLst/>
                <a:highlight>
                  <a:srgbClr val="FFFF00"/>
                </a:highlight>
                <a:latin typeface="Arial Black" panose="020B0A04020102020204" pitchFamily="34" charset="0"/>
                <a:ea typeface="Calibri" panose="020F0502020204030204" pitchFamily="34" charset="0"/>
              </a:rPr>
              <a:t>“. . . Who are the best qualified people that we can name?  This should be the thought of all.</a:t>
            </a:r>
            <a:r>
              <a:rPr lang="en-US" sz="4800" b="1" i="1" dirty="0">
                <a:solidFill>
                  <a:srgbClr val="FF0000"/>
                </a:solidFill>
                <a:effectLst/>
                <a:highlight>
                  <a:srgbClr val="FFFF00"/>
                </a:highlight>
                <a:latin typeface="Arial Black" panose="020B0A04020102020204" pitchFamily="34" charset="0"/>
                <a:ea typeface="Calibri" panose="020F0502020204030204" pitchFamily="34" charset="0"/>
              </a:rPr>
              <a:t>”</a:t>
            </a:r>
            <a:endParaRPr lang="en-US" sz="4800" i="1" dirty="0">
              <a:solidFill>
                <a:srgbClr val="FF0000"/>
              </a:solidFill>
              <a:highlight>
                <a:srgbClr val="FFFF00"/>
              </a:highlight>
              <a:latin typeface="Arial Black" panose="020B0A04020102020204" pitchFamily="34" charset="0"/>
            </a:endParaRPr>
          </a:p>
        </p:txBody>
      </p:sp>
    </p:spTree>
    <p:extLst>
      <p:ext uri="{BB962C8B-B14F-4D97-AF65-F5344CB8AC3E}">
        <p14:creationId xmlns:p14="http://schemas.microsoft.com/office/powerpoint/2010/main" val="19788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EE843211-5C4D-4CD9-B83D-23949F965750}"/>
              </a:ext>
            </a:extLst>
          </p:cNvPr>
          <p:cNvSpPr txBox="1"/>
          <p:nvPr/>
        </p:nvSpPr>
        <p:spPr>
          <a:xfrm>
            <a:off x="0" y="1529025"/>
            <a:ext cx="12192000" cy="3785652"/>
          </a:xfrm>
          <a:prstGeom prst="rect">
            <a:avLst/>
          </a:prstGeom>
          <a:noFill/>
        </p:spPr>
        <p:txBody>
          <a:bodyPr wrap="square">
            <a:spAutoFit/>
          </a:bodyPr>
          <a:lstStyle/>
          <a:p>
            <a:pPr algn="ctr"/>
            <a:r>
              <a:rPr lang="en-US" sz="4800" dirty="0">
                <a:effectLst/>
                <a:latin typeface="Arial Black" panose="020B0A04020102020204" pitchFamily="34" charset="0"/>
                <a:ea typeface="Calibri" panose="020F0502020204030204" pitchFamily="34" charset="0"/>
              </a:rPr>
              <a:t>Biennial Area 29 Election Assembly</a:t>
            </a:r>
          </a:p>
          <a:p>
            <a:pPr algn="ctr"/>
            <a:endParaRPr lang="en-US" sz="4800" dirty="0">
              <a:effectLst/>
              <a:latin typeface="Arial Black" panose="020B0A04020102020204" pitchFamily="34" charset="0"/>
              <a:ea typeface="Calibri" panose="020F0502020204030204" pitchFamily="34" charset="0"/>
            </a:endParaRPr>
          </a:p>
          <a:p>
            <a:pPr algn="ctr"/>
            <a:r>
              <a:rPr lang="en-US" sz="4800" dirty="0">
                <a:solidFill>
                  <a:srgbClr val="FF0000"/>
                </a:solidFill>
                <a:latin typeface="Arial Black" panose="020B0A04020102020204" pitchFamily="34" charset="0"/>
                <a:ea typeface="Calibri" panose="020F0502020204030204" pitchFamily="34" charset="0"/>
              </a:rPr>
              <a:t>Saturday, </a:t>
            </a:r>
            <a:r>
              <a:rPr lang="en-US" sz="4800" dirty="0">
                <a:solidFill>
                  <a:srgbClr val="FF0000"/>
                </a:solidFill>
                <a:effectLst/>
                <a:latin typeface="Arial Black" panose="020B0A04020102020204" pitchFamily="34" charset="0"/>
                <a:ea typeface="Calibri" panose="020F0502020204030204" pitchFamily="34" charset="0"/>
              </a:rPr>
              <a:t>October 16, 2021</a:t>
            </a:r>
          </a:p>
          <a:p>
            <a:pPr algn="ctr"/>
            <a:endParaRPr lang="en-US" sz="4800" dirty="0">
              <a:latin typeface="Arial Black" panose="020B0A04020102020204" pitchFamily="34" charset="0"/>
              <a:ea typeface="Calibri" panose="020F0502020204030204" pitchFamily="34" charset="0"/>
            </a:endParaRPr>
          </a:p>
          <a:p>
            <a:pPr algn="ctr"/>
            <a:r>
              <a:rPr lang="en-US" sz="4800" dirty="0">
                <a:latin typeface="Arial Black" panose="020B0A04020102020204" pitchFamily="34" charset="0"/>
              </a:rPr>
              <a:t>9:00 am to 3:00 pm</a:t>
            </a:r>
          </a:p>
        </p:txBody>
      </p:sp>
    </p:spTree>
    <p:extLst>
      <p:ext uri="{BB962C8B-B14F-4D97-AF65-F5344CB8AC3E}">
        <p14:creationId xmlns:p14="http://schemas.microsoft.com/office/powerpoint/2010/main" val="388272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n\Desktop\DelegatePin.75593 MARYLAND.jpg">
            <a:extLst>
              <a:ext uri="{FF2B5EF4-FFF2-40B4-BE49-F238E27FC236}">
                <a16:creationId xmlns:a16="http://schemas.microsoft.com/office/drawing/2014/main" id="{0BED6031-A100-4227-BD84-54FEDBE6A568}"/>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0"/>
            <a:ext cx="1729740" cy="1246505"/>
          </a:xfrm>
          <a:prstGeom prst="rect">
            <a:avLst/>
          </a:prstGeom>
          <a:noFill/>
          <a:ln>
            <a:noFill/>
          </a:ln>
          <a:extLst>
            <a:ext uri="{53640926-AAD7-44D8-BBD7-CCE9431645EC}">
              <a14:shadowObscured xmlns:a14="http://schemas.microsoft.com/office/drawing/2010/main"/>
            </a:ext>
          </a:extLst>
        </p:spPr>
      </p:pic>
      <p:pic>
        <p:nvPicPr>
          <p:cNvPr id="5" name="Picture 4" descr="C:\Users\Don\Desktop\DelegatePin.75593 MARYLAND.jpg">
            <a:extLst>
              <a:ext uri="{FF2B5EF4-FFF2-40B4-BE49-F238E27FC236}">
                <a16:creationId xmlns:a16="http://schemas.microsoft.com/office/drawing/2014/main" id="{42F37304-30F8-42F3-9CE3-DDAE6E3EADD6}"/>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0"/>
            <a:ext cx="1729740" cy="1246505"/>
          </a:xfrm>
          <a:prstGeom prst="rect">
            <a:avLst/>
          </a:prstGeom>
          <a:noFill/>
          <a:ln>
            <a:noFill/>
          </a:ln>
          <a:extLst>
            <a:ext uri="{53640926-AAD7-44D8-BBD7-CCE9431645EC}">
              <a14:shadowObscured xmlns:a14="http://schemas.microsoft.com/office/drawing/2010/main"/>
            </a:ext>
          </a:extLst>
        </p:spPr>
      </p:pic>
      <p:pic>
        <p:nvPicPr>
          <p:cNvPr id="6" name="Picture 5" descr="C:\Users\Don\Desktop\DelegatePin.75593 MARYLAND.jpg">
            <a:extLst>
              <a:ext uri="{FF2B5EF4-FFF2-40B4-BE49-F238E27FC236}">
                <a16:creationId xmlns:a16="http://schemas.microsoft.com/office/drawing/2014/main" id="{9059A067-9FAB-4D03-BFF7-16A7E5FD38C7}"/>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0" y="5611495"/>
            <a:ext cx="1729740" cy="1246505"/>
          </a:xfrm>
          <a:prstGeom prst="rect">
            <a:avLst/>
          </a:prstGeom>
          <a:noFill/>
          <a:ln>
            <a:noFill/>
          </a:ln>
          <a:extLst>
            <a:ext uri="{53640926-AAD7-44D8-BBD7-CCE9431645EC}">
              <a14:shadowObscured xmlns:a14="http://schemas.microsoft.com/office/drawing/2010/main"/>
            </a:ext>
          </a:extLst>
        </p:spPr>
      </p:pic>
      <p:pic>
        <p:nvPicPr>
          <p:cNvPr id="7" name="Picture 6" descr="C:\Users\Don\Desktop\DelegatePin.75593 MARYLAND.jpg">
            <a:extLst>
              <a:ext uri="{FF2B5EF4-FFF2-40B4-BE49-F238E27FC236}">
                <a16:creationId xmlns:a16="http://schemas.microsoft.com/office/drawing/2014/main" id="{1096D4A7-9167-414C-9DA4-B71C8AF3A361}"/>
              </a:ext>
            </a:extLst>
          </p:cNvPr>
          <p:cNvPicPr/>
          <p:nvPr/>
        </p:nvPicPr>
        <p:blipFill rotWithShape="1">
          <a:blip r:embed="rId3" cstate="print">
            <a:extLst>
              <a:ext uri="{28A0092B-C50C-407E-A947-70E740481C1C}">
                <a14:useLocalDpi xmlns:a14="http://schemas.microsoft.com/office/drawing/2010/main" val="0"/>
              </a:ext>
            </a:extLst>
          </a:blip>
          <a:srcRect l="11679" t="25957" r="59154" b="46827"/>
          <a:stretch/>
        </p:blipFill>
        <p:spPr bwMode="auto">
          <a:xfrm>
            <a:off x="10462260" y="5611494"/>
            <a:ext cx="1729740" cy="1246505"/>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99D2C82E-5AD0-401E-8480-B460D4B21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185" y="187051"/>
            <a:ext cx="8393502" cy="6468386"/>
          </a:xfrm>
          <a:prstGeom prst="rect">
            <a:avLst/>
          </a:prstGeom>
        </p:spPr>
      </p:pic>
    </p:spTree>
    <p:extLst>
      <p:ext uri="{BB962C8B-B14F-4D97-AF65-F5344CB8AC3E}">
        <p14:creationId xmlns:p14="http://schemas.microsoft.com/office/powerpoint/2010/main" val="3755034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3367</Words>
  <Application>Microsoft Office PowerPoint</Application>
  <PresentationFormat>Widescreen</PresentationFormat>
  <Paragraphs>318</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Calibri Light</vt:lpstr>
      <vt:lpstr>Office Theme</vt:lpstr>
      <vt:lpstr>Maryland General Service, Inc. Area 29 District 18 Workshop “Service: Sobriety in Action”    Why Is Service Important?</vt:lpstr>
      <vt:lpstr>PowerPoint Presentation</vt:lpstr>
      <vt:lpstr>Maryland General Service, Inc. Area 29 Special Assembly    Why Is Service Important?  and  Our Biennial Area 29 Election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General Service, Inc. Conference Agenda Review Committee I    The Importance of A.A. Service  and  Our Biennial Area 29 Election</dc:title>
  <dc:creator>Don Bridges</dc:creator>
  <cp:lastModifiedBy>Don Bridges</cp:lastModifiedBy>
  <cp:revision>37</cp:revision>
  <dcterms:created xsi:type="dcterms:W3CDTF">2021-06-14T16:47:11Z</dcterms:created>
  <dcterms:modified xsi:type="dcterms:W3CDTF">2021-08-19T02:20:07Z</dcterms:modified>
</cp:coreProperties>
</file>